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4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75" r:id="rId13"/>
    <p:sldId id="280" r:id="rId14"/>
    <p:sldId id="281" r:id="rId15"/>
    <p:sldId id="266" r:id="rId16"/>
    <p:sldId id="267" r:id="rId17"/>
    <p:sldId id="268" r:id="rId18"/>
    <p:sldId id="269" r:id="rId1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9" pos="1799" userDrawn="1">
          <p15:clr>
            <a:srgbClr val="A4A3A4"/>
          </p15:clr>
        </p15:guide>
        <p15:guide id="10" pos="6562" userDrawn="1">
          <p15:clr>
            <a:srgbClr val="A4A3A4"/>
          </p15:clr>
        </p15:guide>
        <p15:guide id="11" pos="2706" userDrawn="1">
          <p15:clr>
            <a:srgbClr val="A4A3A4"/>
          </p15:clr>
        </p15:guide>
        <p15:guide id="12" pos="1118" userDrawn="1">
          <p15:clr>
            <a:srgbClr val="A4A3A4"/>
          </p15:clr>
        </p15:guide>
        <p15:guide id="13" pos="3386" userDrawn="1">
          <p15:clr>
            <a:srgbClr val="A4A3A4"/>
          </p15:clr>
        </p15:guide>
        <p15:guide id="14" pos="4294" userDrawn="1">
          <p15:clr>
            <a:srgbClr val="A4A3A4"/>
          </p15:clr>
        </p15:guide>
        <p15:guide id="15" pos="4974" userDrawn="1">
          <p15:clr>
            <a:srgbClr val="A4A3A4"/>
          </p15:clr>
        </p15:guide>
        <p15:guide id="16" pos="58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5C"/>
    <a:srgbClr val="FFFFFF"/>
    <a:srgbClr val="A993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02" autoAdjust="0"/>
    <p:restoredTop sz="92962" autoAdjust="0"/>
  </p:normalViewPr>
  <p:slideViewPr>
    <p:cSldViewPr snapToGrid="0">
      <p:cViewPr varScale="1">
        <p:scale>
          <a:sx n="85" d="100"/>
          <a:sy n="85" d="100"/>
        </p:scale>
        <p:origin x="108" y="366"/>
      </p:cViewPr>
      <p:guideLst>
        <p:guide orient="horz" pos="2160"/>
        <p:guide pos="1799"/>
        <p:guide pos="6562"/>
        <p:guide pos="2706"/>
        <p:guide pos="1118"/>
        <p:guide pos="3386"/>
        <p:guide pos="4294"/>
        <p:guide pos="4974"/>
        <p:guide pos="5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Ders Sayısı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E04-47A5-BD7C-4B5D58233CC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E04-47A5-BD7C-4B5D58233CC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E04-47A5-BD7C-4B5D58233CC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E04-47A5-BD7C-4B5D58233CC7}"/>
              </c:ext>
            </c:extLst>
          </c:dPt>
          <c:dLbls>
            <c:dLbl>
              <c:idx val="0"/>
              <c:layout>
                <c:manualLayout>
                  <c:x val="-0.24493974540844499"/>
                  <c:y val="0.1084698096219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1800" b="0" i="0" u="none" strike="noStrike" kern="1200" baseline="0">
                      <a:solidFill>
                        <a:schemeClr val="bg1"/>
                      </a:solidFill>
                      <a:latin typeface="Gotham Medium" panose="02000604030000020004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E04-47A5-BD7C-4B5D58233CC7}"/>
                </c:ext>
                <c:ext xmlns:c15="http://schemas.microsoft.com/office/drawing/2012/chart" uri="{CE6537A1-D6FC-4f65-9D91-7224C49458BB}">
                  <c15:layout>
                    <c:manualLayout>
                      <c:w val="0.25412497702455"/>
                      <c:h val="0.18854004057817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20972203239656301"/>
                  <c:y val="-0.10469637386416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sz="1800" b="0" i="0" u="none" strike="noStrike" kern="1200" baseline="0">
                        <a:solidFill>
                          <a:schemeClr val="bg1"/>
                        </a:solidFill>
                        <a:latin typeface="Gotham Medium" panose="02000604030000020004" pitchFamily="50" charset="0"/>
                        <a:ea typeface="+mn-ea"/>
                        <a:cs typeface="+mn-cs"/>
                      </a:defRPr>
                    </a:pPr>
                    <a:fld id="{C6B16DC5-79DF-4F0C-B03F-099A02F1C768}" type="CATEGORYNAME">
                      <a:rPr lang="en-US" sz="1800"/>
                      <a:pPr algn="ctr">
                        <a:defRPr sz="1800">
                          <a:solidFill>
                            <a:schemeClr val="bg1"/>
                          </a:solidFill>
                          <a:latin typeface="Gotham Medium" panose="02000604030000020004" pitchFamily="50" charset="0"/>
                        </a:defRPr>
                      </a:pPr>
                      <a:t>[KATEGORİ ADI]</a:t>
                    </a:fld>
                    <a:r>
                      <a:rPr lang="en-US" sz="1800" baseline="0" dirty="0"/>
                      <a:t>;</a:t>
                    </a:r>
                  </a:p>
                  <a:p>
                    <a:pPr algn="ctr">
                      <a:defRPr sz="1800">
                        <a:solidFill>
                          <a:schemeClr val="bg1"/>
                        </a:solidFill>
                        <a:latin typeface="Gotham Medium" panose="02000604030000020004" pitchFamily="50" charset="0"/>
                      </a:defRPr>
                    </a:pPr>
                    <a:fld id="{981B3106-4989-46CC-A144-1DCEBE6758C1}" type="VALUE">
                      <a:rPr lang="en-US" sz="1800" baseline="0" smtClean="0"/>
                      <a:pPr algn="ctr">
                        <a:defRPr sz="1800">
                          <a:solidFill>
                            <a:schemeClr val="bg1"/>
                          </a:solidFill>
                          <a:latin typeface="Gotham Medium" panose="02000604030000020004" pitchFamily="50" charset="0"/>
                        </a:defRPr>
                      </a:pPr>
                      <a:t>[DEĞER]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1800" b="0" i="0" u="none" strike="noStrike" kern="1200" baseline="0">
                      <a:solidFill>
                        <a:schemeClr val="bg1"/>
                      </a:solidFill>
                      <a:latin typeface="Gotham Medium" panose="02000604030000020004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E04-47A5-BD7C-4B5D58233CC7}"/>
                </c:ext>
                <c:ext xmlns:c15="http://schemas.microsoft.com/office/drawing/2012/chart" uri="{CE6537A1-D6FC-4f65-9D91-7224C49458BB}">
                  <c15:layout>
                    <c:manualLayout>
                      <c:w val="0.35702907395974198"/>
                      <c:h val="0.3060714944450840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chemeClr val="bg1"/>
                    </a:solidFill>
                    <a:latin typeface="Gotham Medium" panose="0200060403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Sayfa1!$A$2:$A$5</c:f>
              <c:strCache>
                <c:ptCount val="2"/>
                <c:pt idx="0">
                  <c:v>Zorunlu</c:v>
                </c:pt>
                <c:pt idx="1">
                  <c:v>Seçmeli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45</c:v>
                </c:pt>
                <c:pt idx="1">
                  <c:v>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E04-47A5-BD7C-4B5D58233CC7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220463233067864"/>
          <c:w val="1"/>
          <c:h val="0.690563923071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Mezuniyet Oranı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Sayfa1!$A$2:$A$3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Sayfa1!$B$2:$B$3</c:f>
              <c:numCache>
                <c:formatCode>0%</c:formatCode>
                <c:ptCount val="2"/>
                <c:pt idx="0">
                  <c:v>0.44</c:v>
                </c:pt>
                <c:pt idx="1">
                  <c:v>0.62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048-4919-9A31-CC495F2D865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-1214547536"/>
        <c:axId val="-1214544816"/>
      </c:barChart>
      <c:catAx>
        <c:axId val="-1214547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otham Bold" pitchFamily="50" charset="0"/>
                <a:ea typeface="+mn-ea"/>
                <a:cs typeface="+mn-cs"/>
              </a:defRPr>
            </a:pPr>
            <a:endParaRPr lang="en-US"/>
          </a:p>
        </c:txPr>
        <c:crossAx val="-1214544816"/>
        <c:crosses val="autoZero"/>
        <c:auto val="1"/>
        <c:lblAlgn val="ctr"/>
        <c:lblOffset val="100"/>
        <c:noMultiLvlLbl val="0"/>
      </c:catAx>
      <c:valAx>
        <c:axId val="-12145448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1214547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220463233067864"/>
          <c:w val="1"/>
          <c:h val="0.690563923071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Mezuniyet Oranı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5C"/>
                    </a:solidFill>
                    <a:latin typeface="Gotham Bold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Sayfa1!$A$2:$A$6</c:f>
              <c:strCache>
                <c:ptCount val="5"/>
                <c:pt idx="0">
                  <c:v>Memnuniyet</c:v>
                </c:pt>
                <c:pt idx="1">
                  <c:v>Problem çözme</c:v>
                </c:pt>
                <c:pt idx="2">
                  <c:v>Yaratıcı fikir</c:v>
                </c:pt>
                <c:pt idx="3">
                  <c:v>Tasarım </c:v>
                </c:pt>
                <c:pt idx="4">
                  <c:v>Uygulama</c:v>
                </c:pt>
              </c:strCache>
            </c:strRef>
          </c:cat>
          <c:val>
            <c:numRef>
              <c:f>Sayfa1!$B$2:$B$6</c:f>
              <c:numCache>
                <c:formatCode>0%</c:formatCode>
                <c:ptCount val="5"/>
                <c:pt idx="0">
                  <c:v>0.79169999999999996</c:v>
                </c:pt>
                <c:pt idx="1">
                  <c:v>0.83299999999999996</c:v>
                </c:pt>
                <c:pt idx="2">
                  <c:v>0.75</c:v>
                </c:pt>
                <c:pt idx="3">
                  <c:v>0.6522</c:v>
                </c:pt>
                <c:pt idx="4">
                  <c:v>0.91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5B-48B4-8416-1EE73F4C3E7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-1214539376"/>
        <c:axId val="-1214534480"/>
      </c:barChart>
      <c:catAx>
        <c:axId val="-121453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otham Bold" pitchFamily="50" charset="0"/>
                <a:ea typeface="+mn-ea"/>
                <a:cs typeface="+mn-cs"/>
              </a:defRPr>
            </a:pPr>
            <a:endParaRPr lang="en-US"/>
          </a:p>
        </c:txPr>
        <c:crossAx val="-1214534480"/>
        <c:crosses val="autoZero"/>
        <c:auto val="1"/>
        <c:lblAlgn val="ctr"/>
        <c:lblOffset val="100"/>
        <c:noMultiLvlLbl val="0"/>
      </c:catAx>
      <c:valAx>
        <c:axId val="-121453448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1214539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6251267164645098"/>
          <c:y val="2.8064655164972601E-3"/>
          <c:w val="0.73748732835354902"/>
          <c:h val="0.99719353448350301"/>
        </c:manualLayout>
      </c:layout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Öğretim Elemanları Dağılımı: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BB-4748-B203-E798AFBB684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3BB-4748-B203-E798AFBB684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D06-4D01-A8EF-D3919C61093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D06-4D01-A8EF-D3919C61093E}"/>
              </c:ext>
            </c:extLst>
          </c:dPt>
          <c:dLbls>
            <c:dLbl>
              <c:idx val="2"/>
              <c:layout>
                <c:manualLayout>
                  <c:x val="-2.3728698655553299E-2"/>
                  <c:y val="-0.203250335501839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D06-4D01-A8EF-D3919C61093E}"/>
                </c:ext>
                <c:ext xmlns:c15="http://schemas.microsoft.com/office/drawing/2012/chart" uri="{CE6537A1-D6FC-4f65-9D91-7224C49458BB}">
                  <c15:layout>
                    <c:manualLayout>
                      <c:w val="8.8691733508406298E-2"/>
                      <c:h val="0.206684419537013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118224780920846"/>
                  <c:y val="5.371033936024299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D06-4D01-A8EF-D3919C6109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Sayfa1!$A$2:$A$5</c:f>
              <c:strCache>
                <c:ptCount val="4"/>
                <c:pt idx="0">
                  <c:v>Profesör: 15</c:v>
                </c:pt>
                <c:pt idx="1">
                  <c:v>Doçent: 28</c:v>
                </c:pt>
                <c:pt idx="2">
                  <c:v>Dr. Öğr. Ü. : 15</c:v>
                </c:pt>
                <c:pt idx="3">
                  <c:v>Arş. Gör. : 39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15</c:v>
                </c:pt>
                <c:pt idx="1">
                  <c:v>10</c:v>
                </c:pt>
                <c:pt idx="2">
                  <c:v>15</c:v>
                </c:pt>
                <c:pt idx="3">
                  <c:v>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D06-4D01-A8EF-D3919C61093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9432350937037102E-2"/>
          <c:y val="0.17286962496366401"/>
          <c:w val="0.39810766644497098"/>
          <c:h val="0.65426075007267204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>
          <a:softEdge rad="0"/>
        </a:effectLst>
      </c:spPr>
      <c:txPr>
        <a:bodyPr rot="0" spcFirstLastPara="1" vertOverflow="ellipsis" vert="horz" wrap="square" anchor="ctr" anchorCtr="1"/>
        <a:lstStyle/>
        <a:p>
          <a:pPr>
            <a:spcBef>
              <a:spcPts val="200"/>
            </a:spcBef>
            <a:defRPr sz="1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Gotham Medium" panose="02000604030000020004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Kredi Sayısı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6EE-4A73-B5F3-2A5AA1BDC72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6EE-4A73-B5F3-2A5AA1BDC72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6EE-4A73-B5F3-2A5AA1BDC72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6EE-4A73-B5F3-2A5AA1BDC72F}"/>
              </c:ext>
            </c:extLst>
          </c:dPt>
          <c:dLbls>
            <c:dLbl>
              <c:idx val="0"/>
              <c:layout>
                <c:manualLayout>
                  <c:x val="-0.24493998105409001"/>
                  <c:y val="7.58221835477815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1800" b="0" i="0" u="none" strike="noStrike" kern="1200" baseline="0">
                      <a:solidFill>
                        <a:schemeClr val="bg1"/>
                      </a:solidFill>
                      <a:latin typeface="Gotham Medium" panose="02000604030000020004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6EE-4A73-B5F3-2A5AA1BDC7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6359062695880398"/>
                  <c:y val="-2.71582619380737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1800" b="0" i="0" u="none" strike="noStrike" kern="1200" baseline="0">
                      <a:solidFill>
                        <a:schemeClr val="bg1"/>
                      </a:solidFill>
                      <a:latin typeface="Gotham Medium" panose="02000604030000020004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6EE-4A73-B5F3-2A5AA1BDC7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chemeClr val="bg1"/>
                    </a:solidFill>
                    <a:latin typeface="Gotham Medium" panose="0200060403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Sayfa1!$A$2:$A$5</c:f>
              <c:strCache>
                <c:ptCount val="2"/>
                <c:pt idx="0">
                  <c:v>Yerel</c:v>
                </c:pt>
                <c:pt idx="1">
                  <c:v>AKTS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168</c:v>
                </c:pt>
                <c:pt idx="1">
                  <c:v>240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6EE-4A73-B5F3-2A5AA1BDC72F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Kredi Dağılımı Sayısı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C51-4995-99D7-8AD5052D921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C51-4995-99D7-8AD5052D921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C51-4995-99D7-8AD5052D921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C51-4995-99D7-8AD5052D9217}"/>
              </c:ext>
            </c:extLst>
          </c:dPt>
          <c:dLbls>
            <c:dLbl>
              <c:idx val="0"/>
              <c:layout>
                <c:manualLayout>
                  <c:x val="-0.180853555657145"/>
                  <c:y val="-7.349828953431500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C51-4995-99D7-8AD5052D921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7003294326124099"/>
                  <c:y val="-7.724505449518620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1400" b="0" i="0" u="none" strike="noStrike" kern="1200" baseline="0">
                      <a:solidFill>
                        <a:schemeClr val="bg1"/>
                      </a:solidFill>
                      <a:latin typeface="Gotham Medium" panose="02000604030000020004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C51-4995-99D7-8AD5052D921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3735761111870401"/>
                  <c:y val="5.7272483642446803E-2"/>
                </c:manualLayout>
              </c:layout>
              <c:tx>
                <c:rich>
                  <a:bodyPr/>
                  <a:lstStyle/>
                  <a:p>
                    <a:fld id="{58745886-4489-EE40-A200-BD438B1DBE77}" type="PERCENTAGE">
                      <a:rPr lang="en-US" sz="1400"/>
                      <a:pPr/>
                      <a:t>[YÜZDE]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C51-4995-99D7-8AD5052D9217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6.6151152542852101E-2"/>
                  <c:y val="0.1352550017384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1100" b="0" i="0" u="none" strike="noStrike" kern="1200" baseline="0">
                      <a:solidFill>
                        <a:schemeClr val="bg1"/>
                      </a:solidFill>
                      <a:latin typeface="Gotham Medium" panose="02000604030000020004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C51-4995-99D7-8AD5052D921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800" b="0" i="0" u="none" strike="noStrike" kern="1200" baseline="0">
                    <a:solidFill>
                      <a:schemeClr val="bg1"/>
                    </a:solidFill>
                    <a:latin typeface="Gotham Medium" panose="0200060403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Sayfa1!$A$2:$A$5</c:f>
              <c:strCache>
                <c:ptCount val="4"/>
                <c:pt idx="0">
                  <c:v>Zorunlu Mesleki Dersler</c:v>
                </c:pt>
                <c:pt idx="1">
                  <c:v>Seçmeli Mesleki Dersler</c:v>
                </c:pt>
                <c:pt idx="2">
                  <c:v>Temel Bilim Dersleri</c:v>
                </c:pt>
                <c:pt idx="3">
                  <c:v>Sosyal Dersler</c:v>
                </c:pt>
              </c:strCache>
            </c:strRef>
          </c:cat>
          <c:val>
            <c:numRef>
              <c:f>Sayfa1!$B$2:$B$5</c:f>
              <c:numCache>
                <c:formatCode>0%</c:formatCode>
                <c:ptCount val="4"/>
                <c:pt idx="0">
                  <c:v>0.63</c:v>
                </c:pt>
                <c:pt idx="1">
                  <c:v>0.16</c:v>
                </c:pt>
                <c:pt idx="2">
                  <c:v>0.13</c:v>
                </c:pt>
                <c:pt idx="3">
                  <c:v>0.16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C51-4995-99D7-8AD5052D921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04755093480628"/>
          <c:y val="1.4744130657342E-2"/>
          <c:w val="0.73063581908069897"/>
          <c:h val="0.238441422896653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otham Medium" panose="02000604030000020004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Lisans Programına Kayıt Yaptıran Öğrenci İstatistikleri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22A-4C0B-B9A4-7597D80F5F3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22A-4C0B-B9A4-7597D80F5F3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22A-4C0B-B9A4-7597D80F5F3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22A-4C0B-B9A4-7597D80F5F3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22A-4C0B-B9A4-7597D80F5F3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22A-4C0B-B9A4-7597D80F5F3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22A-4C0B-B9A4-7597D80F5F3D}"/>
              </c:ext>
            </c:extLst>
          </c:dPt>
          <c:dLbls>
            <c:dLbl>
              <c:idx val="0"/>
              <c:layout>
                <c:manualLayout>
                  <c:x val="-0.135980297981809"/>
                  <c:y val="-0.249196643756137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Gotham Medium" panose="02000604030000020004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22A-4C0B-B9A4-7597D80F5F3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7501684429621206E-2"/>
                  <c:y val="2.447293491520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Gotham Medium" panose="02000604030000020004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22A-4C0B-B9A4-7597D80F5F3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1946263290169698E-2"/>
                  <c:y val="2.185976323629660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22A-4C0B-B9A4-7597D80F5F3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4585798555837001E-2"/>
                  <c:y val="5.4141165603933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22A-4C0B-B9A4-7597D80F5F3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0593155647504599E-2"/>
                  <c:y val="8.833523214750879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22A-4C0B-B9A4-7597D80F5F3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1635551118933902E-2"/>
                  <c:y val="8.430971517722349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A22A-4C0B-B9A4-7597D80F5F3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3292552016947999E-2"/>
                  <c:y val="9.792948684324649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A22A-4C0B-B9A4-7597D80F5F3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Gotham Medium" panose="0200060403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Sayfa1!$A$2:$A$8</c:f>
              <c:strCache>
                <c:ptCount val="7"/>
                <c:pt idx="0">
                  <c:v>YKS ile Yerleştirilen</c:v>
                </c:pt>
                <c:pt idx="1">
                  <c:v>Merkezi Yerleştirme ile Yatay Geçiş</c:v>
                </c:pt>
                <c:pt idx="2">
                  <c:v>Kurum İçi Yatay Geçiş</c:v>
                </c:pt>
                <c:pt idx="3">
                  <c:v>Kurumlararası Yatay Geçiş</c:v>
                </c:pt>
                <c:pt idx="4">
                  <c:v>Dikey Geçiş</c:v>
                </c:pt>
                <c:pt idx="5">
                  <c:v>Çift Anadal</c:v>
                </c:pt>
                <c:pt idx="6">
                  <c:v>Yabancı Uyruklu</c:v>
                </c:pt>
              </c:strCache>
            </c:strRef>
          </c:cat>
          <c:val>
            <c:numRef>
              <c:f>Sayfa1!$B$2:$B$8</c:f>
              <c:numCache>
                <c:formatCode>General</c:formatCode>
                <c:ptCount val="7"/>
                <c:pt idx="0">
                  <c:v>196</c:v>
                </c:pt>
                <c:pt idx="1">
                  <c:v>10</c:v>
                </c:pt>
                <c:pt idx="2">
                  <c:v>3</c:v>
                </c:pt>
                <c:pt idx="3">
                  <c:v>12</c:v>
                </c:pt>
                <c:pt idx="4">
                  <c:v>14</c:v>
                </c:pt>
                <c:pt idx="5">
                  <c:v>1</c:v>
                </c:pt>
                <c:pt idx="6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A22A-4C0B-B9A4-7597D80F5F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3.3314999881954702E-2"/>
          <c:y val="0.48888142641738103"/>
          <c:w val="0.43337437920456501"/>
          <c:h val="0.35847346789873802"/>
        </c:manualLayout>
      </c:layout>
      <c:overlay val="0"/>
      <c:spPr>
        <a:noFill/>
        <a:ln>
          <a:noFill/>
        </a:ln>
        <a:effectLst>
          <a:glow>
            <a:schemeClr val="accent1"/>
          </a:glow>
          <a:softEdge rad="1257300"/>
        </a:effectLst>
      </c:spPr>
      <c:txPr>
        <a:bodyPr rot="0" spcFirstLastPara="1" vertOverflow="ellipsis" vert="horz" wrap="square" anchor="t" anchorCtr="0"/>
        <a:lstStyle/>
        <a:p>
          <a:pPr>
            <a:defRPr sz="1000" b="0" i="0" u="none" strike="noStrike" kern="1200" baseline="0">
              <a:ln>
                <a:noFill/>
              </a:ln>
              <a:solidFill>
                <a:schemeClr val="bg1"/>
              </a:solidFill>
              <a:latin typeface="Gotham Medium" panose="02000604030000020004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Toplam Öğrenci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C35-4193-9A5B-5F264B76757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C35-4193-9A5B-5F264B76757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C35-4193-9A5B-5F264B76757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C35-4193-9A5B-5F264B76757A}"/>
              </c:ext>
            </c:extLst>
          </c:dPt>
          <c:dLbls>
            <c:dLbl>
              <c:idx val="0"/>
              <c:layout>
                <c:manualLayout>
                  <c:x val="-9.2389447107074002E-2"/>
                  <c:y val="-0.2487979730413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bg1"/>
                        </a:solidFill>
                        <a:latin typeface="Gotham Medium" panose="02000604030000020004" pitchFamily="50" charset="0"/>
                        <a:ea typeface="+mn-ea"/>
                        <a:cs typeface="+mn-cs"/>
                      </a:defRPr>
                    </a:pPr>
                    <a:fld id="{E4C9507A-7722-4AD5-9554-8A13694B830F}" type="CATEGORYNAME">
                      <a:rPr lang="en-US" sz="1600"/>
                      <a:pPr>
                        <a:defRPr sz="1600">
                          <a:solidFill>
                            <a:schemeClr val="bg1"/>
                          </a:solidFill>
                          <a:latin typeface="Gotham Medium" panose="02000604030000020004" pitchFamily="50" charset="0"/>
                        </a:defRPr>
                      </a:pPr>
                      <a:t>[KATEGORİ ADI]</a:t>
                    </a:fld>
                    <a:r>
                      <a:rPr lang="en-US" sz="1600" baseline="0" dirty="0"/>
                      <a:t>; </a:t>
                    </a:r>
                  </a:p>
                  <a:p>
                    <a:pPr>
                      <a:defRPr sz="1600">
                        <a:solidFill>
                          <a:schemeClr val="bg1"/>
                        </a:solidFill>
                        <a:latin typeface="Gotham Medium" panose="02000604030000020004" pitchFamily="50" charset="0"/>
                      </a:defRPr>
                    </a:pPr>
                    <a:fld id="{9C60D8D6-88CF-4E1C-BE5F-A95B31ADD5E3}" type="VALUE">
                      <a:rPr lang="en-US" sz="1600" baseline="0" smtClean="0"/>
                      <a:pPr>
                        <a:defRPr sz="1600">
                          <a:solidFill>
                            <a:schemeClr val="bg1"/>
                          </a:solidFill>
                          <a:latin typeface="Gotham Medium" panose="02000604030000020004" pitchFamily="50" charset="0"/>
                        </a:defRPr>
                      </a:pPr>
                      <a:t>[DEĞER]</a:t>
                    </a:fld>
                    <a:r>
                      <a:rPr lang="en-US" sz="1600" baseline="0" dirty="0"/>
                      <a:t> </a:t>
                    </a:r>
                    <a:r>
                      <a:rPr lang="en-US" sz="1600" baseline="0" dirty="0" err="1"/>
                      <a:t>Öğrenci</a:t>
                    </a:r>
                    <a:endParaRPr lang="en-US" sz="1600" baseline="0" dirty="0"/>
                  </a:p>
                  <a:p>
                    <a:pPr>
                      <a:defRPr sz="1600">
                        <a:solidFill>
                          <a:schemeClr val="bg1"/>
                        </a:solidFill>
                        <a:latin typeface="Gotham Medium" panose="02000604030000020004" pitchFamily="50" charset="0"/>
                      </a:defRPr>
                    </a:pPr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Gotham Medium" panose="02000604030000020004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C35-4193-9A5B-5F264B76757A}"/>
                </c:ext>
                <c:ext xmlns:c15="http://schemas.microsoft.com/office/drawing/2012/chart" uri="{CE6537A1-D6FC-4f65-9D91-7224C49458BB}">
                  <c15:layout>
                    <c:manualLayout>
                      <c:w val="0.47112661406151102"/>
                      <c:h val="0.2579051958302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201184414213469"/>
                  <c:y val="0.1729200317872529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Gotham Medium" panose="02000604030000020004" pitchFamily="50" charset="0"/>
                        <a:ea typeface="+mn-ea"/>
                        <a:cs typeface="+mn-cs"/>
                      </a:defRPr>
                    </a:pPr>
                    <a:fld id="{C6B16DC5-79DF-4F0C-B03F-099A02F1C768}" type="CATEGORYNAME">
                      <a:rPr lang="en-US" sz="1400"/>
                      <a:pPr>
                        <a:defRPr sz="1400">
                          <a:solidFill>
                            <a:schemeClr val="bg1"/>
                          </a:solidFill>
                          <a:latin typeface="Gotham Medium" panose="02000604030000020004" pitchFamily="50" charset="0"/>
                        </a:defRPr>
                      </a:pPr>
                      <a:t>[KATEGORİ ADI]</a:t>
                    </a:fld>
                    <a:r>
                      <a:rPr lang="en-US" sz="1400" dirty="0"/>
                      <a:t>;</a:t>
                    </a:r>
                  </a:p>
                  <a:p>
                    <a:pPr>
                      <a:defRPr sz="1400">
                        <a:solidFill>
                          <a:schemeClr val="bg1"/>
                        </a:solidFill>
                        <a:latin typeface="Gotham Medium" panose="02000604030000020004" pitchFamily="50" charset="0"/>
                      </a:defRPr>
                    </a:pPr>
                    <a:fld id="{981B3106-4989-46CC-A144-1DCEBE6758C1}" type="VALUE">
                      <a:rPr lang="en-US" sz="1400" smtClean="0"/>
                      <a:pPr>
                        <a:defRPr sz="1400">
                          <a:solidFill>
                            <a:schemeClr val="bg1"/>
                          </a:solidFill>
                          <a:latin typeface="Gotham Medium" panose="02000604030000020004" pitchFamily="50" charset="0"/>
                        </a:defRPr>
                      </a:pPr>
                      <a:t>[DEĞER]</a:t>
                    </a:fld>
                    <a:r>
                      <a:rPr lang="en-US" sz="1400" dirty="0"/>
                      <a:t> </a:t>
                    </a:r>
                    <a:r>
                      <a:rPr lang="en-US" sz="1400" dirty="0" err="1"/>
                      <a:t>Öğrenci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Gotham Medium" panose="02000604030000020004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C35-4193-9A5B-5F264B76757A}"/>
                </c:ext>
                <c:ext xmlns:c15="http://schemas.microsoft.com/office/drawing/2012/chart" uri="{CE6537A1-D6FC-4f65-9D91-7224C49458BB}">
                  <c15:layout>
                    <c:manualLayout>
                      <c:w val="0.30700621633212799"/>
                      <c:h val="0.2742400590227950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Gotham Medium" panose="0200060403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Sayfa1!$A$2:$A$5</c:f>
              <c:strCache>
                <c:ptCount val="2"/>
                <c:pt idx="0">
                  <c:v>Lisans</c:v>
                </c:pt>
                <c:pt idx="1">
                  <c:v>Lisansüstü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1385</c:v>
                </c:pt>
                <c:pt idx="1">
                  <c:v>886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C35-4193-9A5B-5F264B76757A}"/>
            </c:ext>
          </c:extLst>
        </c:ser>
        <c:dLbls>
          <c:dLblPos val="inEnd"/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482735376007803E-2"/>
          <c:y val="0.13223730745048701"/>
          <c:w val="0.92903452924798402"/>
          <c:h val="0.778790081735302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Öğretim Üyesine Düşen Öğrenci Sayısı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5C"/>
                    </a:solidFill>
                    <a:latin typeface="Gotham Medium" panose="0200060403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Sayfa1!$B$2:$B$6</c:f>
              <c:numCache>
                <c:formatCode>General</c:formatCode>
                <c:ptCount val="5"/>
                <c:pt idx="0">
                  <c:v>20.5</c:v>
                </c:pt>
                <c:pt idx="1">
                  <c:v>21.5</c:v>
                </c:pt>
                <c:pt idx="2">
                  <c:v>24.1</c:v>
                </c:pt>
                <c:pt idx="3">
                  <c:v>25.1</c:v>
                </c:pt>
                <c:pt idx="4">
                  <c:v>24.3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DA-47B5-93CF-B33E76CFA912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Öğretim Elemanına Düşen Öğrenci Sayısı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A9936E"/>
                    </a:solidFill>
                    <a:latin typeface="Gotham Medium" panose="0200060403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Sayfa1!$C$2:$C$6</c:f>
              <c:numCache>
                <c:formatCode>General</c:formatCode>
                <c:ptCount val="5"/>
                <c:pt idx="0">
                  <c:v>14.9</c:v>
                </c:pt>
                <c:pt idx="1">
                  <c:v>15</c:v>
                </c:pt>
                <c:pt idx="2">
                  <c:v>18</c:v>
                </c:pt>
                <c:pt idx="3">
                  <c:v>18.2</c:v>
                </c:pt>
                <c:pt idx="4">
                  <c:v>17.5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CDA-47B5-93CF-B33E76CFA91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-1214548624"/>
        <c:axId val="-1214546992"/>
      </c:barChart>
      <c:catAx>
        <c:axId val="-121454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otham Medium" panose="02000604030000020004" pitchFamily="50" charset="0"/>
                <a:ea typeface="+mn-ea"/>
                <a:cs typeface="+mn-cs"/>
              </a:defRPr>
            </a:pPr>
            <a:endParaRPr lang="en-US"/>
          </a:p>
        </c:txPr>
        <c:crossAx val="-1214546992"/>
        <c:crosses val="autoZero"/>
        <c:auto val="1"/>
        <c:lblAlgn val="ctr"/>
        <c:lblOffset val="100"/>
        <c:noMultiLvlLbl val="0"/>
      </c:catAx>
      <c:valAx>
        <c:axId val="-12145469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214548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 algn="just">
              <a:defRPr sz="1400" b="0" i="0" u="none" strike="noStrike" kern="1200" baseline="0">
                <a:solidFill>
                  <a:srgbClr val="00205C"/>
                </a:solidFill>
                <a:latin typeface="Gotham Medium" panose="02000604030000020004" pitchFamily="50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algn="just">
              <a:defRPr sz="1400" b="0" i="0" u="none" strike="noStrike" kern="1200" baseline="0">
                <a:solidFill>
                  <a:srgbClr val="A9936E"/>
                </a:solidFill>
                <a:latin typeface="Gotham Medium" panose="02000604030000020004" pitchFamily="50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1.0934117932725499E-2"/>
          <c:y val="1.87146337629676E-2"/>
          <c:w val="0.98906588206727397"/>
          <c:h val="0.1166417793146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otham Medium" panose="02000604030000020004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220463233067864"/>
          <c:w val="1"/>
          <c:h val="0.690563923071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Öğretim Üyesi Ortalama Ders Yükü (Saat/Hafta)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5C"/>
                    </a:solidFill>
                    <a:latin typeface="Gotham Medium" panose="0200060403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Sayfa1!$B$2:$B$6</c:f>
              <c:numCache>
                <c:formatCode>General</c:formatCode>
                <c:ptCount val="5"/>
                <c:pt idx="0">
                  <c:v>10.4</c:v>
                </c:pt>
                <c:pt idx="1">
                  <c:v>9.5</c:v>
                </c:pt>
                <c:pt idx="2">
                  <c:v>9.6999999999999993</c:v>
                </c:pt>
                <c:pt idx="3">
                  <c:v>9.6</c:v>
                </c:pt>
                <c:pt idx="4">
                  <c:v>10.1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7E6-4189-B007-4FEAAF58FAC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-1214541008"/>
        <c:axId val="-1214542640"/>
      </c:barChart>
      <c:catAx>
        <c:axId val="-121454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otham Medium" panose="02000604030000020004" pitchFamily="50" charset="0"/>
                <a:ea typeface="+mn-ea"/>
                <a:cs typeface="+mn-cs"/>
              </a:defRPr>
            </a:pPr>
            <a:endParaRPr lang="en-US"/>
          </a:p>
        </c:txPr>
        <c:crossAx val="-1214542640"/>
        <c:crosses val="autoZero"/>
        <c:auto val="1"/>
        <c:lblAlgn val="ctr"/>
        <c:lblOffset val="100"/>
        <c:noMultiLvlLbl val="0"/>
      </c:catAx>
      <c:valAx>
        <c:axId val="-12145426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214541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 algn="just">
              <a:defRPr sz="1400" b="0" i="0" u="none" strike="noStrike" kern="1200" baseline="0">
                <a:solidFill>
                  <a:srgbClr val="00205C"/>
                </a:solidFill>
                <a:latin typeface="Gotham Medium" panose="02000604030000020004" pitchFamily="50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1.0934117932725499E-2"/>
          <c:y val="1.87146337629676E-2"/>
          <c:w val="0.98906588206727397"/>
          <c:h val="0.1754590259644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otham Medium" panose="02000604030000020004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220463233067864"/>
          <c:w val="1"/>
          <c:h val="0.690563923071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Mezuniyet Oranı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mr-IN" dirty="0" smtClean="0"/>
                      <a:t>66%</a:t>
                    </a:r>
                    <a:endParaRPr lang="mr-IN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7D2-494F-B98D-272087A3F6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8703516406771799E-3"/>
                  <c:y val="-2.17079916176384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00205C"/>
                      </a:solidFill>
                      <a:latin typeface="Gotham Bold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392591780623697E-2"/>
                      <c:h val="0.2073660172501619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5C"/>
                    </a:solidFill>
                    <a:latin typeface="Gotham Bold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Sayfa1!$A$2:$A$6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Sayfa1!$B$2:$B$6</c:f>
              <c:numCache>
                <c:formatCode>0%</c:formatCode>
                <c:ptCount val="5"/>
                <c:pt idx="0">
                  <c:v>0.64</c:v>
                </c:pt>
                <c:pt idx="1">
                  <c:v>0.67</c:v>
                </c:pt>
                <c:pt idx="2">
                  <c:v>0.94</c:v>
                </c:pt>
                <c:pt idx="3">
                  <c:v>0.65</c:v>
                </c:pt>
                <c:pt idx="4">
                  <c:v>0.72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3B-4518-A914-FA00E793D2A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-1214539920"/>
        <c:axId val="-1214536656"/>
      </c:barChart>
      <c:catAx>
        <c:axId val="-1214539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otham Bold" pitchFamily="50" charset="0"/>
                <a:ea typeface="+mn-ea"/>
                <a:cs typeface="+mn-cs"/>
              </a:defRPr>
            </a:pPr>
            <a:endParaRPr lang="en-US"/>
          </a:p>
        </c:txPr>
        <c:crossAx val="-1214536656"/>
        <c:crosses val="autoZero"/>
        <c:auto val="1"/>
        <c:lblAlgn val="ctr"/>
        <c:lblOffset val="100"/>
        <c:noMultiLvlLbl val="0"/>
      </c:catAx>
      <c:valAx>
        <c:axId val="-12145366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1214539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220463233067864"/>
          <c:w val="1"/>
          <c:h val="0.690563923071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Mezuniyet Oranı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5C"/>
                    </a:solidFill>
                    <a:latin typeface="Gotham Bold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Sayfa1!$A$2:$A$6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Sayfa1!$B$2:$B$6</c:f>
              <c:numCache>
                <c:formatCode>0%</c:formatCode>
                <c:ptCount val="5"/>
                <c:pt idx="0">
                  <c:v>0.89</c:v>
                </c:pt>
                <c:pt idx="1">
                  <c:v>0.89</c:v>
                </c:pt>
                <c:pt idx="2">
                  <c:v>0.89</c:v>
                </c:pt>
                <c:pt idx="3">
                  <c:v>0.89</c:v>
                </c:pt>
                <c:pt idx="4">
                  <c:v>0.91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D6-4E81-9131-8E9C59EE9E4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-1214546448"/>
        <c:axId val="-1214535024"/>
      </c:barChart>
      <c:catAx>
        <c:axId val="-121454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otham Bold" pitchFamily="50" charset="0"/>
                <a:ea typeface="+mn-ea"/>
                <a:cs typeface="+mn-cs"/>
              </a:defRPr>
            </a:pPr>
            <a:endParaRPr lang="en-US"/>
          </a:p>
        </c:txPr>
        <c:crossAx val="-1214535024"/>
        <c:crosses val="autoZero"/>
        <c:auto val="1"/>
        <c:lblAlgn val="ctr"/>
        <c:lblOffset val="100"/>
        <c:noMultiLvlLbl val="0"/>
      </c:catAx>
      <c:valAx>
        <c:axId val="-121453502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1214546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982C9-B523-4345-974E-D6ED0A53AD88}" type="datetimeFigureOut">
              <a:rPr lang="tr-TR" smtClean="0"/>
              <a:t>17.03.2020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089F2-6DA1-43C4-9880-8E308F180E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4564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89F2-6DA1-43C4-9880-8E308F180E56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3742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89F2-6DA1-43C4-9880-8E308F180E56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8256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89F2-6DA1-43C4-9880-8E308F180E56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5976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89F2-6DA1-43C4-9880-8E308F180E56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1338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4063A45B-AA25-4F43-A43F-3DA4790F65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="" xmlns:a16="http://schemas.microsoft.com/office/drawing/2014/main" id="{F38FD181-51C0-468A-A979-633E5B3719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9096E7A0-AC46-4AE8-B1F7-AF6209817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CC38-3708-4330-8555-583D7737F8EF}" type="datetimeFigureOut">
              <a:rPr lang="tr-TR" smtClean="0"/>
              <a:t>17.03.2020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4A1329B0-F812-4E92-BDD0-72C92ED8E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FABDEDDE-E2B8-4589-9E1F-43874CAF2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C65F-008E-4094-8674-BC632BA4E7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2208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F6646EB5-B004-4BD6-ACEA-8AC7F2A6D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="" xmlns:a16="http://schemas.microsoft.com/office/drawing/2014/main" id="{AC53F943-0745-49F4-A2F3-42FFC1BD3C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6F704912-B4D2-4149-806D-7641F72D5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CC38-3708-4330-8555-583D7737F8EF}" type="datetimeFigureOut">
              <a:rPr lang="tr-TR" smtClean="0"/>
              <a:t>17.03.2020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CD6FF7BE-BDC2-4D43-B4CB-13432738E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A20FF163-E35D-4CA7-8FC8-895244E99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C65F-008E-4094-8674-BC632BA4E7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1879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="" xmlns:a16="http://schemas.microsoft.com/office/drawing/2014/main" id="{672DCBD8-2821-4803-8F2C-8862D03A8C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="" xmlns:a16="http://schemas.microsoft.com/office/drawing/2014/main" id="{B06C728F-0F2D-4788-889E-453680725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5D4B9924-6B42-4E10-8418-8463D2EA6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CC38-3708-4330-8555-583D7737F8EF}" type="datetimeFigureOut">
              <a:rPr lang="tr-TR" smtClean="0"/>
              <a:t>17.03.2020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C7B25CAA-09FD-470E-A773-71BC950E3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5F67259B-2D69-4F12-B8B9-95CE50DFC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C65F-008E-4094-8674-BC632BA4E7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2074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188050A1-6DDF-4680-B982-24E5460D9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853DD8FB-9339-4F45-BAA0-28AC41CB8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116FCFDD-E1E9-467D-9590-762FCAE83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CC38-3708-4330-8555-583D7737F8EF}" type="datetimeFigureOut">
              <a:rPr lang="tr-TR" smtClean="0"/>
              <a:t>17.03.2020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1E6B5A05-311F-483E-A5F6-42B003DDF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A5A432D8-030C-453E-9CF3-717C36B21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C65F-008E-4094-8674-BC632BA4E7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5881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FAAAF458-B23C-41DD-8C1F-A7A32C036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="" xmlns:a16="http://schemas.microsoft.com/office/drawing/2014/main" id="{C1327E95-29C5-490F-8B3D-55153DCFB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166AF6D6-E5C2-48DC-84CE-E11C7F066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CC38-3708-4330-8555-583D7737F8EF}" type="datetimeFigureOut">
              <a:rPr lang="tr-TR" smtClean="0"/>
              <a:t>17.03.2020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32BFF6CB-3304-4F91-BACB-B112D5011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97EC7AA5-D04F-4C88-B59B-1AB55A4D9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C65F-008E-4094-8674-BC632BA4E7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9085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10093B5A-99FA-4FBA-9D1E-715D10F88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3D824D3F-F75C-4C4F-8FBA-8DB443034C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="" xmlns:a16="http://schemas.microsoft.com/office/drawing/2014/main" id="{5EF819FC-4677-433C-92DF-18EF949BA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="" xmlns:a16="http://schemas.microsoft.com/office/drawing/2014/main" id="{7B0CF2EF-43CD-46D0-A332-BB097F2B7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CC38-3708-4330-8555-583D7737F8EF}" type="datetimeFigureOut">
              <a:rPr lang="tr-TR" smtClean="0"/>
              <a:t>17.03.2020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="" xmlns:a16="http://schemas.microsoft.com/office/drawing/2014/main" id="{55C2F5E9-0031-4B9E-B7A5-4D7E7B29E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="" xmlns:a16="http://schemas.microsoft.com/office/drawing/2014/main" id="{68D3C2C1-891B-497C-8F5A-E46FC6C0A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C65F-008E-4094-8674-BC632BA4E7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053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6C235ADF-CFE5-49C9-AFED-170F26132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="" xmlns:a16="http://schemas.microsoft.com/office/drawing/2014/main" id="{39131A73-0EE9-4D5B-8EC2-4793B2DE2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="" xmlns:a16="http://schemas.microsoft.com/office/drawing/2014/main" id="{AEB0F6E4-D3B6-4DE7-8F7C-7BB24BD51A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="" xmlns:a16="http://schemas.microsoft.com/office/drawing/2014/main" id="{10A9D2D7-FE1E-4700-8AF5-5912DA3A16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="" xmlns:a16="http://schemas.microsoft.com/office/drawing/2014/main" id="{E393E6E6-FB1B-4DE6-A726-93D579116B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="" xmlns:a16="http://schemas.microsoft.com/office/drawing/2014/main" id="{ADA3F975-71E6-4FD5-BCA2-061AC52A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CC38-3708-4330-8555-583D7737F8EF}" type="datetimeFigureOut">
              <a:rPr lang="tr-TR" smtClean="0"/>
              <a:t>17.03.2020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="" xmlns:a16="http://schemas.microsoft.com/office/drawing/2014/main" id="{9C8493F7-1D2C-4776-BD2E-431BCD533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="" xmlns:a16="http://schemas.microsoft.com/office/drawing/2014/main" id="{23758BC2-E15D-4163-8A9D-421F091CE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C65F-008E-4094-8674-BC632BA4E7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6884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53950092-15F4-4FC2-8DD4-0CBD33344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="" xmlns:a16="http://schemas.microsoft.com/office/drawing/2014/main" id="{EDA87E95-D971-4A7F-86BE-915611A99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CC38-3708-4330-8555-583D7737F8EF}" type="datetimeFigureOut">
              <a:rPr lang="tr-TR" smtClean="0"/>
              <a:t>17.03.2020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="" xmlns:a16="http://schemas.microsoft.com/office/drawing/2014/main" id="{9D347C28-C551-4D3E-8CEA-3B16BE002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="" xmlns:a16="http://schemas.microsoft.com/office/drawing/2014/main" id="{D98E1D37-EDFC-42B0-A228-8E421D42E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C65F-008E-4094-8674-BC632BA4E7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6779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="" xmlns:a16="http://schemas.microsoft.com/office/drawing/2014/main" id="{FCE2D71E-52BA-40CE-B801-F27E9EC0D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CC38-3708-4330-8555-583D7737F8EF}" type="datetimeFigureOut">
              <a:rPr lang="tr-TR" smtClean="0"/>
              <a:t>17.03.2020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="" xmlns:a16="http://schemas.microsoft.com/office/drawing/2014/main" id="{26737C3E-E534-42A5-86E9-CBEDA6B15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="" xmlns:a16="http://schemas.microsoft.com/office/drawing/2014/main" id="{C9D59E19-DD1E-4337-AACF-10DFD8A18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C65F-008E-4094-8674-BC632BA4E7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1685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B232ABA4-09F3-48AA-A242-866B8DA65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685D6BA1-A7F4-48ED-9310-EEBD08FB9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="" xmlns:a16="http://schemas.microsoft.com/office/drawing/2014/main" id="{A771F42D-01CD-42D9-B08D-3AC6E7E1F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="" xmlns:a16="http://schemas.microsoft.com/office/drawing/2014/main" id="{45887E55-630C-4539-A8EB-EF1ECE9E1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CC38-3708-4330-8555-583D7737F8EF}" type="datetimeFigureOut">
              <a:rPr lang="tr-TR" smtClean="0"/>
              <a:t>17.03.2020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="" xmlns:a16="http://schemas.microsoft.com/office/drawing/2014/main" id="{A6599F85-C113-48FF-B775-860C20BB5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="" xmlns:a16="http://schemas.microsoft.com/office/drawing/2014/main" id="{2AE0EF4A-30A8-4658-A2D5-5A9A93807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C65F-008E-4094-8674-BC632BA4E7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1372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61F5D5B6-98B5-4084-B263-84167CAFC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="" xmlns:a16="http://schemas.microsoft.com/office/drawing/2014/main" id="{86014F2C-AC3B-4CE5-ABEB-FD485F5F3C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="" xmlns:a16="http://schemas.microsoft.com/office/drawing/2014/main" id="{78F9B293-BD2C-43DE-9B5A-765874A6CB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="" xmlns:a16="http://schemas.microsoft.com/office/drawing/2014/main" id="{A32A1427-948C-4F2E-BF1E-F6D3C07FF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CC38-3708-4330-8555-583D7737F8EF}" type="datetimeFigureOut">
              <a:rPr lang="tr-TR" smtClean="0"/>
              <a:t>17.03.2020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="" xmlns:a16="http://schemas.microsoft.com/office/drawing/2014/main" id="{2FB47569-F913-4904-B29A-8AF38F3ED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="" xmlns:a16="http://schemas.microsoft.com/office/drawing/2014/main" id="{A11507DF-EA58-436C-AB7E-E35B3178F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C65F-008E-4094-8674-BC632BA4E7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7502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="" xmlns:a16="http://schemas.microsoft.com/office/drawing/2014/main" id="{08709A5A-A964-45FE-A4A6-E72EE0D48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="" xmlns:a16="http://schemas.microsoft.com/office/drawing/2014/main" id="{5D504995-F403-4611-A27C-75214F5AB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087DCFDD-0912-4874-A02D-E73CF32139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5CC38-3708-4330-8555-583D7737F8EF}" type="datetimeFigureOut">
              <a:rPr lang="tr-TR" smtClean="0"/>
              <a:t>17.03.2020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C22ED890-B7FB-4213-9248-86D50923CE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590B3ED5-9415-4B75-9308-192D025CEF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7C65F-008E-4094-8674-BC632BA4E7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767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rm.yildiz.edu.tr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6.pn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6.png"/><Relationship Id="rId10" Type="http://schemas.openxmlformats.org/officeDocument/2006/relationships/image" Target="../media/image38.jpeg"/><Relationship Id="rId4" Type="http://schemas.openxmlformats.org/officeDocument/2006/relationships/image" Target="../media/image5.png"/><Relationship Id="rId9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4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3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6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5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5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6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5.png"/><Relationship Id="rId2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50.png"/><Relationship Id="rId10" Type="http://schemas.openxmlformats.org/officeDocument/2006/relationships/image" Target="../media/image67.png"/><Relationship Id="rId19" Type="http://schemas.openxmlformats.org/officeDocument/2006/relationships/image" Target="../media/image72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8.png"/><Relationship Id="rId7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11" Type="http://schemas.openxmlformats.org/officeDocument/2006/relationships/image" Target="../media/image6.png"/><Relationship Id="rId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image" Target="../media/image9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6.png"/><Relationship Id="rId5" Type="http://schemas.openxmlformats.org/officeDocument/2006/relationships/chart" Target="../charts/chart4.xml"/><Relationship Id="rId10" Type="http://schemas.openxmlformats.org/officeDocument/2006/relationships/image" Target="../media/image5.png"/><Relationship Id="rId4" Type="http://schemas.openxmlformats.org/officeDocument/2006/relationships/image" Target="../media/image13.pn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13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chart" Target="../charts/chart11.xml"/><Relationship Id="rId5" Type="http://schemas.openxmlformats.org/officeDocument/2006/relationships/image" Target="../media/image18.png"/><Relationship Id="rId10" Type="http://schemas.openxmlformats.org/officeDocument/2006/relationships/chart" Target="../charts/chart10.xml"/><Relationship Id="rId4" Type="http://schemas.openxmlformats.org/officeDocument/2006/relationships/image" Target="../media/image17.png"/><Relationship Id="rId9" Type="http://schemas.openxmlformats.org/officeDocument/2006/relationships/chart" Target="../charts/chart9.xml"/><Relationship Id="rId1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6.png"/><Relationship Id="rId4" Type="http://schemas.openxmlformats.org/officeDocument/2006/relationships/image" Target="../media/image2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Dikdörtgen 7">
            <a:extLst>
              <a:ext uri="{FF2B5EF4-FFF2-40B4-BE49-F238E27FC236}">
                <a16:creationId xmlns="" xmlns:a16="http://schemas.microsoft.com/office/drawing/2014/main" id="{7E2ABF82-E9A0-4361-854E-86A61DA13D01}"/>
              </a:ext>
            </a:extLst>
          </p:cNvPr>
          <p:cNvSpPr/>
          <p:nvPr/>
        </p:nvSpPr>
        <p:spPr>
          <a:xfrm>
            <a:off x="3810148" y="879736"/>
            <a:ext cx="457170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200" dirty="0" smtClean="0">
                <a:solidFill>
                  <a:srgbClr val="00205C"/>
                </a:solidFill>
                <a:latin typeface="Gotham Book" panose="02000604040000020004" pitchFamily="50" charset="0"/>
              </a:rPr>
              <a:t>MİMARLIK </a:t>
            </a:r>
            <a:r>
              <a:rPr lang="tr-TR" sz="3200" dirty="0">
                <a:solidFill>
                  <a:srgbClr val="00205C"/>
                </a:solidFill>
                <a:latin typeface="Gotham Book" panose="02000604040000020004" pitchFamily="50" charset="0"/>
              </a:rPr>
              <a:t>FAKÜLTESİ</a:t>
            </a:r>
          </a:p>
          <a:p>
            <a:pPr algn="ctr"/>
            <a:r>
              <a:rPr lang="tr-TR" sz="3200" dirty="0" smtClean="0">
                <a:solidFill>
                  <a:srgbClr val="00205C"/>
                </a:solidFill>
                <a:latin typeface="Gotham Bold" pitchFamily="50" charset="0"/>
              </a:rPr>
              <a:t>MİMARLIK BÖLÜMÜ</a:t>
            </a:r>
            <a:endParaRPr lang="tr-TR" sz="3200" dirty="0">
              <a:solidFill>
                <a:srgbClr val="00205C"/>
              </a:solidFill>
              <a:latin typeface="Gotham Bold" pitchFamily="50" charset="0"/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="" xmlns:a16="http://schemas.microsoft.com/office/drawing/2014/main" id="{98E6B821-CBFC-4E7A-8195-CC78B50C2468}"/>
              </a:ext>
            </a:extLst>
          </p:cNvPr>
          <p:cNvSpPr/>
          <p:nvPr/>
        </p:nvSpPr>
        <p:spPr>
          <a:xfrm>
            <a:off x="4725699" y="5599029"/>
            <a:ext cx="25583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000" dirty="0" smtClean="0">
                <a:solidFill>
                  <a:srgbClr val="A9936E"/>
                </a:solidFill>
                <a:latin typeface="Gotham Medium" panose="02000604030000020004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www.mim.yildiz.edu.tr</a:t>
            </a:r>
            <a:endParaRPr lang="tr-TR" sz="2000" dirty="0">
              <a:solidFill>
                <a:srgbClr val="A9936E"/>
              </a:solidFill>
              <a:latin typeface="Gotham Medium" panose="02000604030000020004" pitchFamily="50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5A03322C-F8B3-4CC5-A3F5-5F6719937F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353" y="5674308"/>
            <a:ext cx="349384" cy="34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5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ED5389DC-A203-4E20-96D7-C65C9028F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69274BDF-451E-45CB-9979-4745F424D4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539" y="1336404"/>
            <a:ext cx="1520136" cy="243795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="" xmlns:a16="http://schemas.microsoft.com/office/drawing/2014/main" id="{7A491FF1-B46A-4D78-A241-3ACE8AB8B9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83" y="1223399"/>
            <a:ext cx="1068397" cy="989523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="" xmlns:a16="http://schemas.microsoft.com/office/drawing/2014/main" id="{9A7A73CA-71F8-4760-8286-FDA39AF5AF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349" y="1233509"/>
            <a:ext cx="1276341" cy="867624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="" xmlns:a16="http://schemas.microsoft.com/office/drawing/2014/main" id="{BDEDB938-168F-42E7-B831-09A810DA42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483" y="194744"/>
            <a:ext cx="3778244" cy="1938905"/>
          </a:xfrm>
          <a:prstGeom prst="rect">
            <a:avLst/>
          </a:prstGeom>
        </p:spPr>
      </p:pic>
      <p:grpSp>
        <p:nvGrpSpPr>
          <p:cNvPr id="21" name="Grup 20">
            <a:extLst>
              <a:ext uri="{FF2B5EF4-FFF2-40B4-BE49-F238E27FC236}">
                <a16:creationId xmlns="" xmlns:a16="http://schemas.microsoft.com/office/drawing/2014/main" id="{7E41BD6F-0F37-4E2E-BAC6-A9B2D882ED5F}"/>
              </a:ext>
            </a:extLst>
          </p:cNvPr>
          <p:cNvGrpSpPr/>
          <p:nvPr/>
        </p:nvGrpSpPr>
        <p:grpSpPr>
          <a:xfrm>
            <a:off x="332247" y="0"/>
            <a:ext cx="1192985" cy="1336404"/>
            <a:chOff x="475122" y="43031"/>
            <a:chExt cx="1192985" cy="1336404"/>
          </a:xfrm>
        </p:grpSpPr>
        <p:pic>
          <p:nvPicPr>
            <p:cNvPr id="23" name="Resim 22">
              <a:extLst>
                <a:ext uri="{FF2B5EF4-FFF2-40B4-BE49-F238E27FC236}">
                  <a16:creationId xmlns="" xmlns:a16="http://schemas.microsoft.com/office/drawing/2014/main" id="{118D005D-978E-441D-98EB-DF2E98496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22" y="43031"/>
              <a:ext cx="1192985" cy="1336404"/>
            </a:xfrm>
            <a:prstGeom prst="rect">
              <a:avLst/>
            </a:prstGeom>
          </p:spPr>
        </p:pic>
        <p:pic>
          <p:nvPicPr>
            <p:cNvPr id="24" name="Resim 23">
              <a:extLst>
                <a:ext uri="{FF2B5EF4-FFF2-40B4-BE49-F238E27FC236}">
                  <a16:creationId xmlns="" xmlns:a16="http://schemas.microsoft.com/office/drawing/2014/main" id="{50ABD8BA-5DB3-4819-B681-3E07B6584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841" y="217435"/>
              <a:ext cx="1097545" cy="1097545"/>
            </a:xfrm>
            <a:prstGeom prst="rect">
              <a:avLst/>
            </a:prstGeom>
          </p:spPr>
        </p:pic>
      </p:grpSp>
      <p:pic>
        <p:nvPicPr>
          <p:cNvPr id="25" name="Resim 24">
            <a:extLst>
              <a:ext uri="{FF2B5EF4-FFF2-40B4-BE49-F238E27FC236}">
                <a16:creationId xmlns="" xmlns:a16="http://schemas.microsoft.com/office/drawing/2014/main" id="{3238A60D-6959-4E3C-8ABA-AB456AAC803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4" y="311010"/>
            <a:ext cx="818450" cy="819570"/>
          </a:xfrm>
          <a:prstGeom prst="rect">
            <a:avLst/>
          </a:prstGeom>
        </p:spPr>
      </p:pic>
      <p:grpSp>
        <p:nvGrpSpPr>
          <p:cNvPr id="27" name="Grup 26">
            <a:extLst>
              <a:ext uri="{FF2B5EF4-FFF2-40B4-BE49-F238E27FC236}">
                <a16:creationId xmlns="" xmlns:a16="http://schemas.microsoft.com/office/drawing/2014/main" id="{AC643020-0AC8-4E1C-8E15-44641AA1936F}"/>
              </a:ext>
            </a:extLst>
          </p:cNvPr>
          <p:cNvGrpSpPr/>
          <p:nvPr/>
        </p:nvGrpSpPr>
        <p:grpSpPr>
          <a:xfrm>
            <a:off x="0" y="6381355"/>
            <a:ext cx="12192000" cy="461665"/>
            <a:chOff x="0" y="6381355"/>
            <a:chExt cx="12192000" cy="461665"/>
          </a:xfrm>
        </p:grpSpPr>
        <p:cxnSp>
          <p:nvCxnSpPr>
            <p:cNvPr id="28" name="Düz Bağlayıcı 27">
              <a:extLst>
                <a:ext uri="{FF2B5EF4-FFF2-40B4-BE49-F238E27FC236}">
                  <a16:creationId xmlns="" xmlns:a16="http://schemas.microsoft.com/office/drawing/2014/main" id="{B419682A-9205-41EE-B304-000E0214558F}"/>
                </a:ext>
              </a:extLst>
            </p:cNvPr>
            <p:cNvCxnSpPr/>
            <p:nvPr/>
          </p:nvCxnSpPr>
          <p:spPr>
            <a:xfrm>
              <a:off x="0" y="6610525"/>
              <a:ext cx="12192000" cy="0"/>
            </a:xfrm>
            <a:prstGeom prst="line">
              <a:avLst/>
            </a:prstGeom>
            <a:ln w="28575">
              <a:solidFill>
                <a:srgbClr val="A9936E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9" name="Dikdörtgen 28">
              <a:extLst>
                <a:ext uri="{FF2B5EF4-FFF2-40B4-BE49-F238E27FC236}">
                  <a16:creationId xmlns="" xmlns:a16="http://schemas.microsoft.com/office/drawing/2014/main" id="{8777459E-44CC-4E8E-A8F1-13347FF54A26}"/>
                </a:ext>
              </a:extLst>
            </p:cNvPr>
            <p:cNvSpPr/>
            <p:nvPr/>
          </p:nvSpPr>
          <p:spPr>
            <a:xfrm>
              <a:off x="4953125" y="6381355"/>
              <a:ext cx="2266582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tr-TR" sz="1200" dirty="0">
                  <a:solidFill>
                    <a:srgbClr val="00205C"/>
                  </a:solidFill>
                  <a:latin typeface="Gotham Book" panose="02000604040000020004" pitchFamily="50" charset="0"/>
                </a:rPr>
                <a:t>Y.T.Ü. </a:t>
              </a:r>
              <a:r>
                <a:rPr lang="tr-TR" sz="1200" dirty="0" smtClean="0">
                  <a:solidFill>
                    <a:srgbClr val="00205C"/>
                  </a:solidFill>
                  <a:latin typeface="Gotham Book" panose="02000604040000020004" pitchFamily="50" charset="0"/>
                </a:rPr>
                <a:t>MİMARLIK FAKÜLTESİ</a:t>
              </a:r>
              <a:endParaRPr lang="tr-TR" sz="1200" dirty="0">
                <a:solidFill>
                  <a:srgbClr val="00205C"/>
                </a:solidFill>
                <a:latin typeface="Gotham Book" panose="02000604040000020004" pitchFamily="50" charset="0"/>
              </a:endParaRPr>
            </a:p>
            <a:p>
              <a:pPr algn="ctr"/>
              <a:r>
                <a:rPr lang="tr-TR" sz="1200" dirty="0" smtClean="0">
                  <a:solidFill>
                    <a:srgbClr val="00205C"/>
                  </a:solidFill>
                  <a:latin typeface="Gotham Bold" pitchFamily="50" charset="0"/>
                </a:rPr>
                <a:t>MİMARLIK BÖLÜMÜ</a:t>
              </a:r>
              <a:endParaRPr lang="tr-TR" sz="1200" dirty="0">
                <a:solidFill>
                  <a:srgbClr val="00205C"/>
                </a:solidFill>
                <a:latin typeface="Gotham Bold" pitchFamily="50" charset="0"/>
              </a:endParaRPr>
            </a:p>
          </p:txBody>
        </p:sp>
      </p:grpSp>
      <p:sp>
        <p:nvSpPr>
          <p:cNvPr id="18" name="Dikdörtgen 17">
            <a:extLst>
              <a:ext uri="{FF2B5EF4-FFF2-40B4-BE49-F238E27FC236}">
                <a16:creationId xmlns="" xmlns:a16="http://schemas.microsoft.com/office/drawing/2014/main" id="{9A60D4CE-6C8F-41CC-9732-32A5BB5494FB}"/>
              </a:ext>
            </a:extLst>
          </p:cNvPr>
          <p:cNvSpPr/>
          <p:nvPr/>
        </p:nvSpPr>
        <p:spPr>
          <a:xfrm>
            <a:off x="1620386" y="455167"/>
            <a:ext cx="391806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ok" panose="02000604040000020004" pitchFamily="50" charset="0"/>
              </a:rPr>
              <a:t>EĞİTİM VE ÖĞRETİM</a:t>
            </a:r>
          </a:p>
        </p:txBody>
      </p:sp>
      <p:sp>
        <p:nvSpPr>
          <p:cNvPr id="22" name="Dikdörtgen 21">
            <a:extLst>
              <a:ext uri="{FF2B5EF4-FFF2-40B4-BE49-F238E27FC236}">
                <a16:creationId xmlns="" xmlns:a16="http://schemas.microsoft.com/office/drawing/2014/main" id="{5327C03F-B9E0-43A7-B24F-977171B33870}"/>
              </a:ext>
            </a:extLst>
          </p:cNvPr>
          <p:cNvSpPr/>
          <p:nvPr/>
        </p:nvSpPr>
        <p:spPr>
          <a:xfrm>
            <a:off x="1637022" y="825914"/>
            <a:ext cx="552266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ld" pitchFamily="50" charset="0"/>
              </a:rPr>
              <a:t>ANLAŞMALI ÜNİVERSİTELER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94183" y="1827587"/>
            <a:ext cx="4572000" cy="486543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4313" indent="-214313">
              <a:spcBef>
                <a:spcPts val="450"/>
              </a:spcBef>
              <a:spcAft>
                <a:spcPts val="0"/>
              </a:spcAft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205C"/>
                </a:solidFill>
                <a:latin typeface="Gotham Medium" panose="02000604030000020004" pitchFamily="50" charset="0"/>
              </a:rPr>
              <a:t>FH </a:t>
            </a:r>
            <a:r>
              <a:rPr lang="en-US" sz="11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Joanneum</a:t>
            </a:r>
            <a:r>
              <a:rPr lang="en-US" sz="1100" dirty="0">
                <a:solidFill>
                  <a:srgbClr val="00205C"/>
                </a:solidFill>
                <a:latin typeface="Gotham Medium" panose="02000604030000020004" pitchFamily="50" charset="0"/>
              </a:rPr>
              <a:t> University of Applied Sciences, Austria</a:t>
            </a:r>
          </a:p>
          <a:p>
            <a:pPr marL="214313" indent="-214313">
              <a:spcBef>
                <a:spcPts val="450"/>
              </a:spcBef>
              <a:spcAft>
                <a:spcPts val="0"/>
              </a:spcAft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205C"/>
                </a:solidFill>
                <a:latin typeface="Gotham Medium" panose="02000604030000020004" pitchFamily="50" charset="0"/>
              </a:rPr>
              <a:t>KU Leuven, Belgium</a:t>
            </a:r>
          </a:p>
          <a:p>
            <a:pPr marL="214313" indent="-214313">
              <a:spcBef>
                <a:spcPts val="450"/>
              </a:spcBef>
              <a:spcAft>
                <a:spcPts val="0"/>
              </a:spcAft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205C"/>
                </a:solidFill>
                <a:latin typeface="Gotham Medium" panose="02000604030000020004" pitchFamily="50" charset="0"/>
              </a:rPr>
              <a:t>Czech Technical University in Prague, </a:t>
            </a:r>
            <a:r>
              <a:rPr lang="en-US" sz="11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Czechia</a:t>
            </a:r>
            <a:endParaRPr lang="en-US" sz="1100" dirty="0">
              <a:solidFill>
                <a:srgbClr val="00205C"/>
              </a:solidFill>
              <a:latin typeface="Gotham Medium" panose="02000604030000020004" pitchFamily="50" charset="0"/>
            </a:endParaRPr>
          </a:p>
          <a:p>
            <a:pPr marL="214313" indent="-214313">
              <a:spcBef>
                <a:spcPts val="450"/>
              </a:spcBef>
              <a:spcAft>
                <a:spcPts val="0"/>
              </a:spcAft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205C"/>
                </a:solidFill>
                <a:latin typeface="Gotham Medium" panose="02000604030000020004" pitchFamily="50" charset="0"/>
              </a:rPr>
              <a:t>Architectural Institute in Prague, </a:t>
            </a:r>
            <a:r>
              <a:rPr lang="en-US" sz="11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Czechia</a:t>
            </a:r>
            <a:endParaRPr lang="en-US" sz="1100" dirty="0">
              <a:solidFill>
                <a:srgbClr val="00205C"/>
              </a:solidFill>
              <a:latin typeface="Gotham Medium" panose="02000604030000020004" pitchFamily="50" charset="0"/>
            </a:endParaRPr>
          </a:p>
          <a:p>
            <a:pPr marL="214313" indent="-214313">
              <a:spcBef>
                <a:spcPts val="450"/>
              </a:spcBef>
              <a:spcAft>
                <a:spcPts val="0"/>
              </a:spcAft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205C"/>
                </a:solidFill>
                <a:latin typeface="Gotham Medium" panose="02000604030000020004" pitchFamily="50" charset="0"/>
              </a:rPr>
              <a:t>Brno University of Technology, </a:t>
            </a:r>
            <a:r>
              <a:rPr lang="en-US" sz="11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Czechia</a:t>
            </a:r>
            <a:endParaRPr lang="en-US" sz="1100" dirty="0">
              <a:solidFill>
                <a:srgbClr val="00205C"/>
              </a:solidFill>
              <a:latin typeface="Gotham Medium" panose="02000604030000020004" pitchFamily="50" charset="0"/>
            </a:endParaRPr>
          </a:p>
          <a:p>
            <a:pPr marL="214313" indent="-214313">
              <a:spcBef>
                <a:spcPts val="450"/>
              </a:spcBef>
              <a:spcAft>
                <a:spcPts val="0"/>
              </a:spcAft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205C"/>
                </a:solidFill>
                <a:latin typeface="Gotham Medium" panose="02000604030000020004" pitchFamily="50" charset="0"/>
              </a:rPr>
              <a:t>VIA University College, </a:t>
            </a:r>
            <a:r>
              <a:rPr lang="en-US" sz="11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Denmark</a:t>
            </a:r>
          </a:p>
          <a:p>
            <a:pPr marL="214313" indent="-214313">
              <a:spcBef>
                <a:spcPts val="450"/>
              </a:spcBef>
              <a:spcAft>
                <a:spcPts val="0"/>
              </a:spcAft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205C"/>
                </a:solidFill>
                <a:latin typeface="Gotham Medium" panose="02000604030000020004" pitchFamily="50" charset="0"/>
              </a:rPr>
              <a:t>Grenoble </a:t>
            </a:r>
            <a:r>
              <a:rPr lang="en-US" sz="11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Ecole</a:t>
            </a:r>
            <a:r>
              <a:rPr lang="en-US" sz="1100" dirty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en-US" sz="11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Nationale</a:t>
            </a:r>
            <a:r>
              <a:rPr lang="en-US" sz="1100" dirty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en-US" sz="11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Superieure</a:t>
            </a:r>
            <a:r>
              <a:rPr lang="en-US" sz="1100" dirty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en-US" sz="11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D’Architecture</a:t>
            </a:r>
            <a:r>
              <a:rPr lang="en-US" sz="1100" dirty="0">
                <a:solidFill>
                  <a:srgbClr val="00205C"/>
                </a:solidFill>
                <a:latin typeface="Gotham Medium" panose="02000604030000020004" pitchFamily="50" charset="0"/>
              </a:rPr>
              <a:t>, France</a:t>
            </a:r>
          </a:p>
          <a:p>
            <a:pPr marL="214313" indent="-214313">
              <a:spcBef>
                <a:spcPts val="450"/>
              </a:spcBef>
              <a:spcAft>
                <a:spcPts val="0"/>
              </a:spcAft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Ecole</a:t>
            </a:r>
            <a:r>
              <a:rPr lang="en-US" sz="1100" dirty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en-US" sz="11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Nationale</a:t>
            </a:r>
            <a:r>
              <a:rPr lang="en-US" sz="1100" dirty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en-US" sz="11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Superieure</a:t>
            </a:r>
            <a:r>
              <a:rPr lang="en-US" sz="1100" dirty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en-US" sz="11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D’Architecture</a:t>
            </a:r>
            <a:r>
              <a:rPr lang="en-US" sz="1100" dirty="0">
                <a:solidFill>
                  <a:srgbClr val="00205C"/>
                </a:solidFill>
                <a:latin typeface="Gotham Medium" panose="02000604030000020004" pitchFamily="50" charset="0"/>
              </a:rPr>
              <a:t> de Marseille, France</a:t>
            </a:r>
          </a:p>
          <a:p>
            <a:pPr marL="214313" indent="-214313">
              <a:spcBef>
                <a:spcPts val="450"/>
              </a:spcBef>
              <a:spcAft>
                <a:spcPts val="0"/>
              </a:spcAft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Ecole</a:t>
            </a:r>
            <a:r>
              <a:rPr lang="en-US" sz="1100" dirty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en-US" sz="11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Nationale</a:t>
            </a:r>
            <a:r>
              <a:rPr lang="en-US" sz="1100" dirty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en-US" sz="11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Superieure</a:t>
            </a:r>
            <a:r>
              <a:rPr lang="en-US" sz="1100" dirty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en-US" sz="11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D’Architecture</a:t>
            </a:r>
            <a:r>
              <a:rPr lang="en-US" sz="1100" dirty="0">
                <a:solidFill>
                  <a:srgbClr val="00205C"/>
                </a:solidFill>
                <a:latin typeface="Gotham Medium" panose="02000604030000020004" pitchFamily="50" charset="0"/>
              </a:rPr>
              <a:t> de Nancy, France</a:t>
            </a:r>
          </a:p>
          <a:p>
            <a:pPr marL="214313" indent="-214313">
              <a:spcBef>
                <a:spcPts val="450"/>
              </a:spcBef>
              <a:spcAft>
                <a:spcPts val="0"/>
              </a:spcAft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Ecole</a:t>
            </a:r>
            <a:r>
              <a:rPr lang="en-US" sz="1100" dirty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en-US" sz="11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Speciale</a:t>
            </a:r>
            <a:r>
              <a:rPr lang="en-US" sz="1100" dirty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en-US" sz="11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D’Architecture</a:t>
            </a:r>
            <a:r>
              <a:rPr lang="en-US" sz="1100" dirty="0">
                <a:solidFill>
                  <a:srgbClr val="00205C"/>
                </a:solidFill>
                <a:latin typeface="Gotham Medium" panose="02000604030000020004" pitchFamily="50" charset="0"/>
              </a:rPr>
              <a:t> Paris, </a:t>
            </a:r>
            <a:r>
              <a:rPr lang="en-US" sz="11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France</a:t>
            </a:r>
            <a:endParaRPr lang="en-US" sz="1100" dirty="0">
              <a:solidFill>
                <a:srgbClr val="00205C"/>
              </a:solidFill>
              <a:latin typeface="Gotham Medium" panose="02000604030000020004" pitchFamily="50" charset="0"/>
            </a:endParaRPr>
          </a:p>
          <a:p>
            <a:pPr marL="214313" indent="-214313">
              <a:spcBef>
                <a:spcPts val="450"/>
              </a:spcBef>
              <a:spcAft>
                <a:spcPts val="0"/>
              </a:spcAft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Hochschule</a:t>
            </a:r>
            <a:r>
              <a:rPr lang="en-US" sz="1100" dirty="0">
                <a:solidFill>
                  <a:srgbClr val="00205C"/>
                </a:solidFill>
                <a:latin typeface="Gotham Medium" panose="02000604030000020004" pitchFamily="50" charset="0"/>
              </a:rPr>
              <a:t> Bremen University of Applied Sciences, Germany</a:t>
            </a:r>
          </a:p>
          <a:p>
            <a:pPr marL="214313" indent="-214313">
              <a:spcBef>
                <a:spcPts val="450"/>
              </a:spcBef>
              <a:spcAft>
                <a:spcPts val="0"/>
              </a:spcAft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Fachhochschule</a:t>
            </a:r>
            <a:r>
              <a:rPr lang="en-US" sz="1100" dirty="0">
                <a:solidFill>
                  <a:srgbClr val="00205C"/>
                </a:solidFill>
                <a:latin typeface="Gotham Medium" panose="02000604030000020004" pitchFamily="50" charset="0"/>
              </a:rPr>
              <a:t> Dortmund, Germany</a:t>
            </a:r>
          </a:p>
          <a:p>
            <a:pPr marL="214313" indent="-214313">
              <a:spcBef>
                <a:spcPts val="450"/>
              </a:spcBef>
              <a:spcAft>
                <a:spcPts val="0"/>
              </a:spcAft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Fachhochschule</a:t>
            </a:r>
            <a:r>
              <a:rPr lang="en-US" sz="1100" dirty="0">
                <a:solidFill>
                  <a:srgbClr val="00205C"/>
                </a:solidFill>
                <a:latin typeface="Gotham Medium" panose="02000604030000020004" pitchFamily="50" charset="0"/>
              </a:rPr>
              <a:t> Düsseldorf University of Applied Sciences, Germany</a:t>
            </a:r>
          </a:p>
          <a:p>
            <a:pPr marL="214313" indent="-214313">
              <a:spcBef>
                <a:spcPts val="450"/>
              </a:spcBef>
              <a:spcAft>
                <a:spcPts val="0"/>
              </a:spcAft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Fachhochschule</a:t>
            </a:r>
            <a:r>
              <a:rPr lang="en-US" sz="1100" dirty="0">
                <a:solidFill>
                  <a:srgbClr val="00205C"/>
                </a:solidFill>
                <a:latin typeface="Gotham Medium" panose="02000604030000020004" pitchFamily="50" charset="0"/>
              </a:rPr>
              <a:t> Kaiserslautern University of Applied Sciences, Germany</a:t>
            </a:r>
          </a:p>
          <a:p>
            <a:pPr marL="214313" indent="-214313">
              <a:spcBef>
                <a:spcPts val="450"/>
              </a:spcBef>
              <a:spcAft>
                <a:spcPts val="0"/>
              </a:spcAft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Hochschule</a:t>
            </a:r>
            <a:r>
              <a:rPr lang="en-US" sz="1100" dirty="0">
                <a:solidFill>
                  <a:srgbClr val="00205C"/>
                </a:solidFill>
                <a:latin typeface="Gotham Medium" panose="02000604030000020004" pitchFamily="50" charset="0"/>
              </a:rPr>
              <a:t> Konstanz, Germany</a:t>
            </a:r>
          </a:p>
          <a:p>
            <a:pPr marL="214313" indent="-214313">
              <a:spcBef>
                <a:spcPts val="450"/>
              </a:spcBef>
              <a:spcAft>
                <a:spcPts val="0"/>
              </a:spcAft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Universitat</a:t>
            </a:r>
            <a:r>
              <a:rPr lang="en-US" sz="1100" dirty="0">
                <a:solidFill>
                  <a:srgbClr val="00205C"/>
                </a:solidFill>
                <a:latin typeface="Gotham Medium" panose="02000604030000020004" pitchFamily="50" charset="0"/>
              </a:rPr>
              <a:t> Siegen, Germany</a:t>
            </a:r>
          </a:p>
          <a:p>
            <a:pPr marL="214313" indent="-214313">
              <a:spcBef>
                <a:spcPts val="450"/>
              </a:spcBef>
              <a:spcAft>
                <a:spcPts val="0"/>
              </a:spcAft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Rhein</a:t>
            </a:r>
            <a:r>
              <a:rPr lang="en-US" sz="1100" dirty="0">
                <a:solidFill>
                  <a:srgbClr val="00205C"/>
                </a:solidFill>
                <a:latin typeface="Gotham Medium" panose="02000604030000020004" pitchFamily="50" charset="0"/>
              </a:rPr>
              <a:t> Main University of Applied Sciences, Germany</a:t>
            </a:r>
          </a:p>
          <a:p>
            <a:pPr marL="214313" indent="-214313">
              <a:spcBef>
                <a:spcPts val="450"/>
              </a:spcBef>
              <a:spcAft>
                <a:spcPts val="0"/>
              </a:spcAft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Technische</a:t>
            </a:r>
            <a:r>
              <a:rPr lang="en-US" sz="1100" dirty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en-US" sz="11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Hochschule</a:t>
            </a:r>
            <a:r>
              <a:rPr lang="en-US" sz="1100" dirty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en-US" sz="11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Mittelhessen</a:t>
            </a:r>
            <a:r>
              <a:rPr lang="en-US" sz="1100" dirty="0">
                <a:solidFill>
                  <a:srgbClr val="00205C"/>
                </a:solidFill>
                <a:latin typeface="Gotham Medium" panose="02000604030000020004" pitchFamily="50" charset="0"/>
              </a:rPr>
              <a:t> University of Applied Sciences, </a:t>
            </a:r>
            <a:r>
              <a:rPr lang="en-US" sz="11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Germany</a:t>
            </a:r>
          </a:p>
          <a:p>
            <a:pPr marL="214313" indent="-214313">
              <a:spcBef>
                <a:spcPts val="450"/>
              </a:spcBef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205C"/>
                </a:solidFill>
                <a:latin typeface="Gotham Medium" panose="02000604030000020004" pitchFamily="50" charset="0"/>
              </a:rPr>
              <a:t>Aristotle University of Thessaloniki, Greece</a:t>
            </a:r>
          </a:p>
          <a:p>
            <a:pPr marL="214313" indent="-214313">
              <a:spcBef>
                <a:spcPts val="450"/>
              </a:spcBef>
              <a:spcAft>
                <a:spcPts val="0"/>
              </a:spcAft>
              <a:buClr>
                <a:srgbClr val="A9936E"/>
              </a:buClr>
              <a:buFont typeface="Arial" panose="020B0604020202020204" pitchFamily="34" charset="0"/>
              <a:buChar char="•"/>
            </a:pPr>
            <a:endParaRPr lang="en-US" sz="1100" dirty="0">
              <a:solidFill>
                <a:srgbClr val="00205C"/>
              </a:solidFill>
              <a:latin typeface="Gotham Medium" panose="02000604030000020004" pitchFamily="50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811638" y="1599305"/>
            <a:ext cx="4572000" cy="469615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4313" indent="-214313">
              <a:spcBef>
                <a:spcPts val="450"/>
              </a:spcBef>
              <a:spcAft>
                <a:spcPts val="0"/>
              </a:spcAft>
              <a:buClr>
                <a:srgbClr val="A9936E"/>
              </a:buClr>
              <a:buFont typeface="Arial" panose="020B0604020202020204" pitchFamily="34" charset="0"/>
              <a:buChar char="•"/>
            </a:pPr>
            <a:endParaRPr lang="en-US" sz="1100" dirty="0">
              <a:solidFill>
                <a:srgbClr val="00205C"/>
              </a:solidFill>
              <a:latin typeface="Gotham Medium" panose="02000604030000020004" pitchFamily="50" charset="0"/>
            </a:endParaRPr>
          </a:p>
          <a:p>
            <a:pPr marL="214313" indent="-214313">
              <a:spcBef>
                <a:spcPts val="450"/>
              </a:spcBef>
              <a:spcAft>
                <a:spcPts val="0"/>
              </a:spcAft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Budapest </a:t>
            </a:r>
            <a:r>
              <a:rPr lang="en-US" sz="1100" dirty="0">
                <a:solidFill>
                  <a:srgbClr val="00205C"/>
                </a:solidFill>
                <a:latin typeface="Gotham Medium" panose="02000604030000020004" pitchFamily="50" charset="0"/>
              </a:rPr>
              <a:t>University of Technology and Economics, Hungary</a:t>
            </a:r>
          </a:p>
          <a:p>
            <a:pPr marL="214313" indent="-214313">
              <a:spcBef>
                <a:spcPts val="450"/>
              </a:spcBef>
              <a:spcAft>
                <a:spcPts val="0"/>
              </a:spcAft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Politecnici</a:t>
            </a:r>
            <a:r>
              <a:rPr lang="en-US" sz="1100" dirty="0">
                <a:solidFill>
                  <a:srgbClr val="00205C"/>
                </a:solidFill>
                <a:latin typeface="Gotham Medium" panose="02000604030000020004" pitchFamily="50" charset="0"/>
              </a:rPr>
              <a:t> di Bari, Italy </a:t>
            </a:r>
          </a:p>
          <a:p>
            <a:pPr marL="214313" indent="-214313">
              <a:spcBef>
                <a:spcPts val="450"/>
              </a:spcBef>
              <a:spcAft>
                <a:spcPts val="0"/>
              </a:spcAft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Seconda</a:t>
            </a:r>
            <a:r>
              <a:rPr lang="en-US" sz="1100" dirty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en-US" sz="11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Universita</a:t>
            </a:r>
            <a:r>
              <a:rPr lang="en-US" sz="1100" dirty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en-US" sz="11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Degli</a:t>
            </a:r>
            <a:r>
              <a:rPr lang="en-US" sz="1100" dirty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en-US" sz="11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Studi</a:t>
            </a:r>
            <a:r>
              <a:rPr lang="en-US" sz="1100" dirty="0">
                <a:solidFill>
                  <a:srgbClr val="00205C"/>
                </a:solidFill>
                <a:latin typeface="Gotham Medium" panose="02000604030000020004" pitchFamily="50" charset="0"/>
              </a:rPr>
              <a:t> di Napoli, Italy</a:t>
            </a:r>
          </a:p>
          <a:p>
            <a:pPr marL="214313" indent="-214313">
              <a:spcBef>
                <a:spcPts val="450"/>
              </a:spcBef>
              <a:spcAft>
                <a:spcPts val="0"/>
              </a:spcAft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Universita</a:t>
            </a:r>
            <a:r>
              <a:rPr lang="en-US" sz="1100" dirty="0">
                <a:solidFill>
                  <a:srgbClr val="00205C"/>
                </a:solidFill>
                <a:latin typeface="Gotham Medium" panose="02000604030000020004" pitchFamily="50" charset="0"/>
              </a:rPr>
              <a:t> di Trieste, Italy</a:t>
            </a:r>
          </a:p>
          <a:p>
            <a:pPr marL="214313" indent="-214313">
              <a:spcBef>
                <a:spcPts val="450"/>
              </a:spcBef>
              <a:spcAft>
                <a:spcPts val="0"/>
              </a:spcAft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205C"/>
                </a:solidFill>
                <a:latin typeface="Gotham Medium" panose="02000604030000020004" pitchFamily="50" charset="0"/>
              </a:rPr>
              <a:t>University of Palermo, Italy</a:t>
            </a:r>
          </a:p>
          <a:p>
            <a:pPr marL="214313" indent="-214313">
              <a:spcBef>
                <a:spcPts val="450"/>
              </a:spcBef>
              <a:spcAft>
                <a:spcPts val="0"/>
              </a:spcAft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205C"/>
                </a:solidFill>
                <a:latin typeface="Gotham Medium" panose="02000604030000020004" pitchFamily="50" charset="0"/>
              </a:rPr>
              <a:t>University of Stavanger, Norway</a:t>
            </a:r>
          </a:p>
          <a:p>
            <a:pPr marL="214313" indent="-214313">
              <a:spcBef>
                <a:spcPts val="450"/>
              </a:spcBef>
              <a:spcAft>
                <a:spcPts val="0"/>
              </a:spcAft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Technische</a:t>
            </a:r>
            <a:r>
              <a:rPr lang="en-US" sz="1100" dirty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en-US" sz="11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Universiteit</a:t>
            </a:r>
            <a:r>
              <a:rPr lang="en-US" sz="1100" dirty="0">
                <a:solidFill>
                  <a:srgbClr val="00205C"/>
                </a:solidFill>
                <a:latin typeface="Gotham Medium" panose="02000604030000020004" pitchFamily="50" charset="0"/>
              </a:rPr>
              <a:t> Eindhoven, Netherlands</a:t>
            </a:r>
          </a:p>
          <a:p>
            <a:pPr marL="214313" indent="-214313">
              <a:spcBef>
                <a:spcPts val="450"/>
              </a:spcBef>
              <a:spcAft>
                <a:spcPts val="0"/>
              </a:spcAft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Universidade</a:t>
            </a:r>
            <a:r>
              <a:rPr lang="en-US" sz="1100" dirty="0">
                <a:solidFill>
                  <a:srgbClr val="00205C"/>
                </a:solidFill>
                <a:latin typeface="Gotham Medium" panose="02000604030000020004" pitchFamily="50" charset="0"/>
              </a:rPr>
              <a:t> do Minho, Portugal</a:t>
            </a:r>
          </a:p>
          <a:p>
            <a:pPr marL="214313" indent="-214313">
              <a:spcBef>
                <a:spcPts val="450"/>
              </a:spcBef>
              <a:spcAft>
                <a:spcPts val="0"/>
              </a:spcAft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Universidade</a:t>
            </a:r>
            <a:r>
              <a:rPr lang="en-US" sz="1100" dirty="0">
                <a:solidFill>
                  <a:srgbClr val="00205C"/>
                </a:solidFill>
                <a:latin typeface="Gotham Medium" panose="02000604030000020004" pitchFamily="50" charset="0"/>
              </a:rPr>
              <a:t> de </a:t>
            </a:r>
            <a:r>
              <a:rPr lang="en-US" sz="11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Evora</a:t>
            </a:r>
            <a:r>
              <a:rPr lang="en-US" sz="1100" dirty="0">
                <a:solidFill>
                  <a:srgbClr val="00205C"/>
                </a:solidFill>
                <a:latin typeface="Gotham Medium" panose="02000604030000020004" pitchFamily="50" charset="0"/>
              </a:rPr>
              <a:t>, Portugal</a:t>
            </a:r>
          </a:p>
          <a:p>
            <a:pPr marL="214313" indent="-214313">
              <a:spcBef>
                <a:spcPts val="450"/>
              </a:spcBef>
              <a:spcAft>
                <a:spcPts val="0"/>
              </a:spcAft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Instituto</a:t>
            </a:r>
            <a:r>
              <a:rPr lang="en-US" sz="1100" dirty="0">
                <a:solidFill>
                  <a:srgbClr val="00205C"/>
                </a:solidFill>
                <a:latin typeface="Gotham Medium" panose="02000604030000020004" pitchFamily="50" charset="0"/>
              </a:rPr>
              <a:t> Superior Manuel Teixeira  Gomes, Portugal</a:t>
            </a:r>
          </a:p>
          <a:p>
            <a:pPr marL="214313" indent="-214313">
              <a:spcBef>
                <a:spcPts val="450"/>
              </a:spcBef>
              <a:spcAft>
                <a:spcPts val="0"/>
              </a:spcAft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205C"/>
                </a:solidFill>
                <a:latin typeface="Gotham Medium" panose="02000604030000020004" pitchFamily="50" charset="0"/>
              </a:rPr>
              <a:t>Bialystok University of Technology, Poland</a:t>
            </a:r>
          </a:p>
          <a:p>
            <a:pPr marL="214313" indent="-214313">
              <a:spcBef>
                <a:spcPts val="450"/>
              </a:spcBef>
              <a:spcAft>
                <a:spcPts val="0"/>
              </a:spcAft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205C"/>
                </a:solidFill>
                <a:latin typeface="Gotham Medium" panose="02000604030000020004" pitchFamily="50" charset="0"/>
              </a:rPr>
              <a:t>Lodz University of Technology, Poland</a:t>
            </a:r>
          </a:p>
          <a:p>
            <a:pPr marL="214313" indent="-214313">
              <a:spcBef>
                <a:spcPts val="450"/>
              </a:spcBef>
              <a:spcAft>
                <a:spcPts val="0"/>
              </a:spcAft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205C"/>
                </a:solidFill>
                <a:latin typeface="Gotham Medium" panose="02000604030000020004" pitchFamily="50" charset="0"/>
              </a:rPr>
              <a:t>Wroclaw University of Technology, Poland</a:t>
            </a:r>
          </a:p>
          <a:p>
            <a:pPr marL="214313" indent="-214313">
              <a:spcBef>
                <a:spcPts val="450"/>
              </a:spcBef>
              <a:spcAft>
                <a:spcPts val="0"/>
              </a:spcAft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205C"/>
                </a:solidFill>
                <a:latin typeface="Gotham Medium" panose="02000604030000020004" pitchFamily="50" charset="0"/>
              </a:rPr>
              <a:t>University of Ljubljana, </a:t>
            </a:r>
            <a:r>
              <a:rPr lang="en-US" sz="11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Slovenia</a:t>
            </a:r>
          </a:p>
          <a:p>
            <a:pPr marL="214313" indent="-214313">
              <a:spcBef>
                <a:spcPts val="450"/>
              </a:spcBef>
              <a:spcAft>
                <a:spcPts val="0"/>
              </a:spcAft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205C"/>
                </a:solidFill>
                <a:latin typeface="Gotham Medium" panose="02000604030000020004" pitchFamily="50" charset="0"/>
              </a:rPr>
              <a:t>Universidad de Alicante, Spain</a:t>
            </a:r>
          </a:p>
          <a:p>
            <a:pPr marL="214313" indent="-214313">
              <a:spcBef>
                <a:spcPts val="450"/>
              </a:spcBef>
              <a:spcAft>
                <a:spcPts val="0"/>
              </a:spcAft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Universitat</a:t>
            </a:r>
            <a:r>
              <a:rPr lang="en-US" sz="1100" dirty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en-US" sz="11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Politecnica</a:t>
            </a:r>
            <a:r>
              <a:rPr lang="en-US" sz="1100" dirty="0">
                <a:solidFill>
                  <a:srgbClr val="00205C"/>
                </a:solidFill>
                <a:latin typeface="Gotham Medium" panose="02000604030000020004" pitchFamily="50" charset="0"/>
              </a:rPr>
              <a:t> de </a:t>
            </a:r>
            <a:r>
              <a:rPr lang="en-US" sz="11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Catalunya</a:t>
            </a:r>
            <a:r>
              <a:rPr lang="en-US" sz="1100" dirty="0">
                <a:solidFill>
                  <a:srgbClr val="00205C"/>
                </a:solidFill>
                <a:latin typeface="Gotham Medium" panose="02000604030000020004" pitchFamily="50" charset="0"/>
              </a:rPr>
              <a:t>, Spain </a:t>
            </a:r>
          </a:p>
          <a:p>
            <a:pPr marL="214313" indent="-214313">
              <a:spcBef>
                <a:spcPts val="450"/>
              </a:spcBef>
              <a:spcAft>
                <a:spcPts val="0"/>
              </a:spcAft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205C"/>
                </a:solidFill>
                <a:latin typeface="Gotham Medium" panose="02000604030000020004" pitchFamily="50" charset="0"/>
              </a:rPr>
              <a:t>Universidad </a:t>
            </a:r>
            <a:r>
              <a:rPr lang="en-US" sz="11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Politecnica</a:t>
            </a:r>
            <a:r>
              <a:rPr lang="en-US" sz="1100" dirty="0">
                <a:solidFill>
                  <a:srgbClr val="00205C"/>
                </a:solidFill>
                <a:latin typeface="Gotham Medium" panose="02000604030000020004" pitchFamily="50" charset="0"/>
              </a:rPr>
              <a:t> de Madrid, Spain</a:t>
            </a:r>
          </a:p>
          <a:p>
            <a:pPr marL="214313" indent="-214313">
              <a:spcBef>
                <a:spcPts val="450"/>
              </a:spcBef>
              <a:spcAft>
                <a:spcPts val="0"/>
              </a:spcAft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Universitat</a:t>
            </a:r>
            <a:r>
              <a:rPr lang="en-US" sz="1100" dirty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en-US" sz="11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Politecnica</a:t>
            </a:r>
            <a:r>
              <a:rPr lang="en-US" sz="1100" dirty="0">
                <a:solidFill>
                  <a:srgbClr val="00205C"/>
                </a:solidFill>
                <a:latin typeface="Gotham Medium" panose="02000604030000020004" pitchFamily="50" charset="0"/>
              </a:rPr>
              <a:t> de Valencia, Spain</a:t>
            </a:r>
          </a:p>
          <a:p>
            <a:pPr marL="214313" indent="-214313">
              <a:spcBef>
                <a:spcPts val="450"/>
              </a:spcBef>
              <a:spcAft>
                <a:spcPts val="0"/>
              </a:spcAft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Escuela</a:t>
            </a:r>
            <a:r>
              <a:rPr lang="en-US" sz="1100" dirty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en-US" sz="11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Tecnica</a:t>
            </a:r>
            <a:r>
              <a:rPr lang="en-US" sz="1100" dirty="0">
                <a:solidFill>
                  <a:srgbClr val="00205C"/>
                </a:solidFill>
                <a:latin typeface="Gotham Medium" panose="02000604030000020004" pitchFamily="50" charset="0"/>
              </a:rPr>
              <a:t> Superior de </a:t>
            </a:r>
            <a:r>
              <a:rPr lang="en-US" sz="11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Arquitectura</a:t>
            </a:r>
            <a:r>
              <a:rPr lang="en-US" sz="1100" dirty="0">
                <a:solidFill>
                  <a:srgbClr val="00205C"/>
                </a:solidFill>
                <a:latin typeface="Gotham Medium" panose="02000604030000020004" pitchFamily="50" charset="0"/>
              </a:rPr>
              <a:t> de Granada, Spain</a:t>
            </a:r>
          </a:p>
        </p:txBody>
      </p:sp>
    </p:spTree>
    <p:extLst>
      <p:ext uri="{BB962C8B-B14F-4D97-AF65-F5344CB8AC3E}">
        <p14:creationId xmlns:p14="http://schemas.microsoft.com/office/powerpoint/2010/main" val="74862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ED5389DC-A203-4E20-96D7-C65C9028F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12191999" cy="6858000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="" xmlns:a16="http://schemas.microsoft.com/office/drawing/2014/main" id="{756D838B-91D0-4244-B94F-54181A131A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06" y="1866475"/>
            <a:ext cx="3122352" cy="4906554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="" xmlns:a16="http://schemas.microsoft.com/office/drawing/2014/main" id="{783861B0-D63A-49FD-ACD5-7DB18734D728}"/>
              </a:ext>
            </a:extLst>
          </p:cNvPr>
          <p:cNvSpPr txBox="1"/>
          <p:nvPr/>
        </p:nvSpPr>
        <p:spPr>
          <a:xfrm>
            <a:off x="3284858" y="1789475"/>
            <a:ext cx="624555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A9936E"/>
                </a:solidFill>
                <a:latin typeface="Gotham Bold" pitchFamily="50" charset="0"/>
              </a:rPr>
              <a:t>Yayın Faaliyetlerinin Nitelik ve Nicelik Olarak Artırılması</a:t>
            </a:r>
          </a:p>
          <a:p>
            <a:pPr>
              <a:lnSpc>
                <a:spcPct val="150000"/>
              </a:lnSpc>
            </a:pP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Öğretim Üyesi başına SCI, SSCI, A&amp;HCI makale sayısı                           :</a:t>
            </a:r>
          </a:p>
          <a:p>
            <a:pPr>
              <a:lnSpc>
                <a:spcPct val="150000"/>
              </a:lnSpc>
            </a:pP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Öğretim Üyesi başına </a:t>
            </a:r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alan indeksli makale 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sayısı     </a:t>
            </a:r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                                 :</a:t>
            </a:r>
            <a:endParaRPr lang="tr-TR" sz="1600" dirty="0">
              <a:solidFill>
                <a:srgbClr val="00205C"/>
              </a:solidFill>
              <a:latin typeface="Gotham Medium" panose="02000604030000020004" pitchFamily="50" charset="0"/>
            </a:endParaRPr>
          </a:p>
          <a:p>
            <a:pPr>
              <a:lnSpc>
                <a:spcPct val="150000"/>
              </a:lnSpc>
            </a:pP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Öğretim Üyesi başına </a:t>
            </a:r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ulusal araştırma makalesi sayısı                              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: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="" xmlns:a16="http://schemas.microsoft.com/office/drawing/2014/main" id="{806CAD1D-B802-4AE1-915A-596B608302A7}"/>
              </a:ext>
            </a:extLst>
          </p:cNvPr>
          <p:cNvSpPr txBox="1"/>
          <p:nvPr/>
        </p:nvSpPr>
        <p:spPr>
          <a:xfrm>
            <a:off x="3337829" y="3393453"/>
            <a:ext cx="38363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A9936E"/>
                </a:solidFill>
                <a:latin typeface="Gotham Bold" pitchFamily="50" charset="0"/>
              </a:rPr>
              <a:t>Proje Başvuru Sayısının Artırılması</a:t>
            </a:r>
          </a:p>
          <a:p>
            <a:pPr>
              <a:lnSpc>
                <a:spcPct val="150000"/>
              </a:lnSpc>
            </a:pP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Öğretim Üyesi başına proje başvuru sayısı  </a:t>
            </a:r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TÜBİTAK proje başvuru sayısı                    :</a:t>
            </a:r>
            <a:endParaRPr lang="tr-TR" sz="1600" dirty="0">
              <a:solidFill>
                <a:srgbClr val="00205C"/>
              </a:solidFill>
              <a:latin typeface="Gotham Medium" panose="02000604030000020004" pitchFamily="50" charset="0"/>
            </a:endParaRPr>
          </a:p>
        </p:txBody>
      </p:sp>
      <p:sp>
        <p:nvSpPr>
          <p:cNvPr id="17" name="Metin kutusu 16">
            <a:extLst>
              <a:ext uri="{FF2B5EF4-FFF2-40B4-BE49-F238E27FC236}">
                <a16:creationId xmlns="" xmlns:a16="http://schemas.microsoft.com/office/drawing/2014/main" id="{B094920D-11D2-4DA7-BF56-494BC5C286D3}"/>
              </a:ext>
            </a:extLst>
          </p:cNvPr>
          <p:cNvSpPr txBox="1"/>
          <p:nvPr/>
        </p:nvSpPr>
        <p:spPr>
          <a:xfrm>
            <a:off x="3390800" y="4629070"/>
            <a:ext cx="4668842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A9936E"/>
                </a:solidFill>
                <a:latin typeface="Gotham Bold" pitchFamily="50" charset="0"/>
              </a:rPr>
              <a:t>Girişimcilik ve Yenilikçilik Faaliyetlerinin Artırılması</a:t>
            </a:r>
          </a:p>
          <a:p>
            <a:pPr>
              <a:lnSpc>
                <a:spcPct val="150000"/>
              </a:lnSpc>
              <a:spcAft>
                <a:spcPts val="400"/>
              </a:spcAft>
            </a:pPr>
            <a:r>
              <a:rPr lang="tr-TR" sz="1600" dirty="0" err="1" smtClean="0">
                <a:solidFill>
                  <a:srgbClr val="00205C"/>
                </a:solidFill>
                <a:latin typeface="Gotham Medium" panose="02000604030000020004" pitchFamily="50" charset="0"/>
              </a:rPr>
              <a:t>TEKNOPARK’larda</a:t>
            </a:r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yürütülen </a:t>
            </a:r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danışmanlık sayısı      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:</a:t>
            </a:r>
          </a:p>
          <a:p>
            <a:pPr>
              <a:lnSpc>
                <a:spcPct val="150000"/>
              </a:lnSpc>
              <a:spcAft>
                <a:spcPts val="400"/>
              </a:spcAft>
            </a:pPr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Döner sermaye danışmanlık başvurusu 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sayısı  </a:t>
            </a:r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:</a:t>
            </a:r>
          </a:p>
          <a:p>
            <a:pPr>
              <a:lnSpc>
                <a:spcPct val="150000"/>
              </a:lnSpc>
              <a:spcAft>
                <a:spcPts val="400"/>
              </a:spcAft>
            </a:pPr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Döner sermaye teknik rapor hazırlama sayısı  :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CFE0BEB7-16FF-4652-B23A-0E6BC710BE1B}"/>
              </a:ext>
            </a:extLst>
          </p:cNvPr>
          <p:cNvSpPr txBox="1"/>
          <p:nvPr/>
        </p:nvSpPr>
        <p:spPr>
          <a:xfrm>
            <a:off x="10503149" y="2085539"/>
            <a:ext cx="441146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1600" dirty="0" smtClean="0">
                <a:latin typeface="Gotham Medium" panose="02000604030000020004" pitchFamily="50" charset="0"/>
              </a:rPr>
              <a:t>0.1</a:t>
            </a:r>
            <a:endParaRPr lang="tr-TR" sz="1600" dirty="0">
              <a:latin typeface="Gotham Medium" panose="02000604030000020004" pitchFamily="50" charset="0"/>
            </a:endParaRPr>
          </a:p>
        </p:txBody>
      </p:sp>
      <p:sp>
        <p:nvSpPr>
          <p:cNvPr id="19" name="Metin kutusu 18">
            <a:extLst>
              <a:ext uri="{FF2B5EF4-FFF2-40B4-BE49-F238E27FC236}">
                <a16:creationId xmlns="" xmlns:a16="http://schemas.microsoft.com/office/drawing/2014/main" id="{3F16BABC-1F15-49F2-8424-9B9A7E55A984}"/>
              </a:ext>
            </a:extLst>
          </p:cNvPr>
          <p:cNvSpPr txBox="1"/>
          <p:nvPr/>
        </p:nvSpPr>
        <p:spPr>
          <a:xfrm>
            <a:off x="10503149" y="2488838"/>
            <a:ext cx="543739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1600" dirty="0" smtClean="0">
                <a:latin typeface="Gotham Medium" panose="02000604030000020004" pitchFamily="50" charset="0"/>
              </a:rPr>
              <a:t>0.42</a:t>
            </a:r>
            <a:endParaRPr lang="tr-TR" sz="1600" dirty="0">
              <a:latin typeface="Gotham Medium" panose="02000604030000020004" pitchFamily="50" charset="0"/>
            </a:endParaRPr>
          </a:p>
        </p:txBody>
      </p:sp>
      <p:sp>
        <p:nvSpPr>
          <p:cNvPr id="20" name="Metin kutusu 19">
            <a:extLst>
              <a:ext uri="{FF2B5EF4-FFF2-40B4-BE49-F238E27FC236}">
                <a16:creationId xmlns="" xmlns:a16="http://schemas.microsoft.com/office/drawing/2014/main" id="{B27D1281-B9AD-4E06-B7FE-40751A7FC080}"/>
              </a:ext>
            </a:extLst>
          </p:cNvPr>
          <p:cNvSpPr txBox="1"/>
          <p:nvPr/>
        </p:nvSpPr>
        <p:spPr>
          <a:xfrm>
            <a:off x="10503149" y="2882553"/>
            <a:ext cx="543739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1600" dirty="0" smtClean="0">
                <a:latin typeface="Gotham Medium" panose="02000604030000020004" pitchFamily="50" charset="0"/>
              </a:rPr>
              <a:t>0.25</a:t>
            </a:r>
            <a:endParaRPr lang="tr-TR" sz="1600" dirty="0">
              <a:latin typeface="Gotham Medium" panose="02000604030000020004" pitchFamily="50" charset="0"/>
            </a:endParaRPr>
          </a:p>
        </p:txBody>
      </p:sp>
      <p:sp>
        <p:nvSpPr>
          <p:cNvPr id="21" name="Metin kutusu 20">
            <a:extLst>
              <a:ext uri="{FF2B5EF4-FFF2-40B4-BE49-F238E27FC236}">
                <a16:creationId xmlns="" xmlns:a16="http://schemas.microsoft.com/office/drawing/2014/main" id="{5A8D8746-3D83-4030-841E-D3DDC4742898}"/>
              </a:ext>
            </a:extLst>
          </p:cNvPr>
          <p:cNvSpPr txBox="1"/>
          <p:nvPr/>
        </p:nvSpPr>
        <p:spPr>
          <a:xfrm>
            <a:off x="8044117" y="3724257"/>
            <a:ext cx="441146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1600" dirty="0" smtClean="0">
                <a:latin typeface="Gotham Medium" panose="02000604030000020004" pitchFamily="50" charset="0"/>
              </a:rPr>
              <a:t>0.2</a:t>
            </a:r>
            <a:endParaRPr lang="tr-TR" sz="1600" dirty="0">
              <a:latin typeface="Gotham Medium" panose="02000604030000020004" pitchFamily="50" charset="0"/>
            </a:endParaRPr>
          </a:p>
        </p:txBody>
      </p:sp>
      <p:sp>
        <p:nvSpPr>
          <p:cNvPr id="23" name="Metin kutusu 22">
            <a:extLst>
              <a:ext uri="{FF2B5EF4-FFF2-40B4-BE49-F238E27FC236}">
                <a16:creationId xmlns="" xmlns:a16="http://schemas.microsoft.com/office/drawing/2014/main" id="{71C269D0-04C3-4D23-ADB1-91DCA4746B1D}"/>
              </a:ext>
            </a:extLst>
          </p:cNvPr>
          <p:cNvSpPr txBox="1"/>
          <p:nvPr/>
        </p:nvSpPr>
        <p:spPr>
          <a:xfrm>
            <a:off x="8044117" y="4127556"/>
            <a:ext cx="287258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1600" dirty="0" smtClean="0">
                <a:latin typeface="Gotham Medium" panose="02000604030000020004" pitchFamily="50" charset="0"/>
              </a:rPr>
              <a:t>2</a:t>
            </a:r>
            <a:endParaRPr lang="tr-TR" sz="1600" dirty="0">
              <a:latin typeface="Gotham Medium" panose="02000604030000020004" pitchFamily="50" charset="0"/>
            </a:endParaRPr>
          </a:p>
        </p:txBody>
      </p:sp>
      <p:sp>
        <p:nvSpPr>
          <p:cNvPr id="24" name="Metin kutusu 23">
            <a:extLst>
              <a:ext uri="{FF2B5EF4-FFF2-40B4-BE49-F238E27FC236}">
                <a16:creationId xmlns="" xmlns:a16="http://schemas.microsoft.com/office/drawing/2014/main" id="{23FFE710-A56C-42F8-A58A-AA2EF2542E8A}"/>
              </a:ext>
            </a:extLst>
          </p:cNvPr>
          <p:cNvSpPr txBox="1"/>
          <p:nvPr/>
        </p:nvSpPr>
        <p:spPr>
          <a:xfrm>
            <a:off x="8044117" y="4933736"/>
            <a:ext cx="287258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1600" dirty="0" smtClean="0">
                <a:solidFill>
                  <a:schemeClr val="bg1"/>
                </a:solidFill>
                <a:latin typeface="Gotham Medium" panose="02000604030000020004" pitchFamily="50" charset="0"/>
              </a:rPr>
              <a:t>1</a:t>
            </a:r>
            <a:endParaRPr lang="tr-TR" sz="1600" dirty="0">
              <a:solidFill>
                <a:schemeClr val="bg1"/>
              </a:solidFill>
              <a:latin typeface="Gotham Medium" panose="02000604030000020004" pitchFamily="50" charset="0"/>
            </a:endParaRPr>
          </a:p>
        </p:txBody>
      </p:sp>
      <p:sp>
        <p:nvSpPr>
          <p:cNvPr id="25" name="Metin kutusu 24">
            <a:extLst>
              <a:ext uri="{FF2B5EF4-FFF2-40B4-BE49-F238E27FC236}">
                <a16:creationId xmlns="" xmlns:a16="http://schemas.microsoft.com/office/drawing/2014/main" id="{D29F5734-73FC-4713-8B53-9ECCFE831C76}"/>
              </a:ext>
            </a:extLst>
          </p:cNvPr>
          <p:cNvSpPr txBox="1"/>
          <p:nvPr/>
        </p:nvSpPr>
        <p:spPr>
          <a:xfrm>
            <a:off x="8044117" y="5337035"/>
            <a:ext cx="287258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1600" dirty="0" smtClean="0">
                <a:solidFill>
                  <a:schemeClr val="bg1"/>
                </a:solidFill>
                <a:latin typeface="Gotham Medium" panose="02000604030000020004" pitchFamily="50" charset="0"/>
              </a:rPr>
              <a:t>7</a:t>
            </a:r>
            <a:endParaRPr lang="tr-TR" sz="1600" dirty="0">
              <a:solidFill>
                <a:schemeClr val="bg1"/>
              </a:solidFill>
              <a:latin typeface="Gotham Medium" panose="02000604030000020004" pitchFamily="50" charset="0"/>
            </a:endParaRPr>
          </a:p>
        </p:txBody>
      </p:sp>
      <p:grpSp>
        <p:nvGrpSpPr>
          <p:cNvPr id="27" name="Grup 26">
            <a:extLst>
              <a:ext uri="{FF2B5EF4-FFF2-40B4-BE49-F238E27FC236}">
                <a16:creationId xmlns="" xmlns:a16="http://schemas.microsoft.com/office/drawing/2014/main" id="{CEBB0C62-342B-4B06-A7F1-FA44FA412CC5}"/>
              </a:ext>
            </a:extLst>
          </p:cNvPr>
          <p:cNvGrpSpPr/>
          <p:nvPr/>
        </p:nvGrpSpPr>
        <p:grpSpPr>
          <a:xfrm>
            <a:off x="332247" y="0"/>
            <a:ext cx="1192985" cy="1336404"/>
            <a:chOff x="475122" y="43031"/>
            <a:chExt cx="1192985" cy="1336404"/>
          </a:xfrm>
        </p:grpSpPr>
        <p:pic>
          <p:nvPicPr>
            <p:cNvPr id="28" name="Resim 27">
              <a:extLst>
                <a:ext uri="{FF2B5EF4-FFF2-40B4-BE49-F238E27FC236}">
                  <a16:creationId xmlns="" xmlns:a16="http://schemas.microsoft.com/office/drawing/2014/main" id="{50107A97-2E50-45C0-A86A-AC6F0DA1A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22" y="43031"/>
              <a:ext cx="1192985" cy="1336404"/>
            </a:xfrm>
            <a:prstGeom prst="rect">
              <a:avLst/>
            </a:prstGeom>
          </p:spPr>
        </p:pic>
        <p:pic>
          <p:nvPicPr>
            <p:cNvPr id="29" name="Resim 28">
              <a:extLst>
                <a:ext uri="{FF2B5EF4-FFF2-40B4-BE49-F238E27FC236}">
                  <a16:creationId xmlns="" xmlns:a16="http://schemas.microsoft.com/office/drawing/2014/main" id="{EC574D78-63EC-49B7-AAAD-E1E645E95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841" y="217435"/>
              <a:ext cx="1097545" cy="1097545"/>
            </a:xfrm>
            <a:prstGeom prst="rect">
              <a:avLst/>
            </a:prstGeom>
          </p:spPr>
        </p:pic>
      </p:grpSp>
      <p:pic>
        <p:nvPicPr>
          <p:cNvPr id="30" name="Resim 29">
            <a:extLst>
              <a:ext uri="{FF2B5EF4-FFF2-40B4-BE49-F238E27FC236}">
                <a16:creationId xmlns="" xmlns:a16="http://schemas.microsoft.com/office/drawing/2014/main" id="{25D0B49E-00BA-427D-A309-E3CE5A1580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4" y="311010"/>
            <a:ext cx="818450" cy="819570"/>
          </a:xfrm>
          <a:prstGeom prst="rect">
            <a:avLst/>
          </a:prstGeom>
        </p:spPr>
      </p:pic>
      <p:grpSp>
        <p:nvGrpSpPr>
          <p:cNvPr id="32" name="Grup 31">
            <a:extLst>
              <a:ext uri="{FF2B5EF4-FFF2-40B4-BE49-F238E27FC236}">
                <a16:creationId xmlns="" xmlns:a16="http://schemas.microsoft.com/office/drawing/2014/main" id="{943F3227-42EC-40C6-8C58-2C9E6D7F13FB}"/>
              </a:ext>
            </a:extLst>
          </p:cNvPr>
          <p:cNvGrpSpPr/>
          <p:nvPr/>
        </p:nvGrpSpPr>
        <p:grpSpPr>
          <a:xfrm>
            <a:off x="0" y="6381355"/>
            <a:ext cx="12192000" cy="461665"/>
            <a:chOff x="0" y="6381355"/>
            <a:chExt cx="12192000" cy="461665"/>
          </a:xfrm>
        </p:grpSpPr>
        <p:cxnSp>
          <p:nvCxnSpPr>
            <p:cNvPr id="33" name="Düz Bağlayıcı 32">
              <a:extLst>
                <a:ext uri="{FF2B5EF4-FFF2-40B4-BE49-F238E27FC236}">
                  <a16:creationId xmlns="" xmlns:a16="http://schemas.microsoft.com/office/drawing/2014/main" id="{C0CEF5A5-AF92-4A17-A5D1-4322E194D707}"/>
                </a:ext>
              </a:extLst>
            </p:cNvPr>
            <p:cNvCxnSpPr/>
            <p:nvPr/>
          </p:nvCxnSpPr>
          <p:spPr>
            <a:xfrm>
              <a:off x="0" y="6610525"/>
              <a:ext cx="12192000" cy="0"/>
            </a:xfrm>
            <a:prstGeom prst="line">
              <a:avLst/>
            </a:prstGeom>
            <a:ln w="28575">
              <a:solidFill>
                <a:srgbClr val="A9936E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Dikdörtgen 33">
              <a:extLst>
                <a:ext uri="{FF2B5EF4-FFF2-40B4-BE49-F238E27FC236}">
                  <a16:creationId xmlns="" xmlns:a16="http://schemas.microsoft.com/office/drawing/2014/main" id="{80F287FA-D39B-4E4F-983D-787CA78A417C}"/>
                </a:ext>
              </a:extLst>
            </p:cNvPr>
            <p:cNvSpPr/>
            <p:nvPr/>
          </p:nvSpPr>
          <p:spPr>
            <a:xfrm>
              <a:off x="4953125" y="6381355"/>
              <a:ext cx="2266582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tr-TR" sz="1200" dirty="0">
                  <a:solidFill>
                    <a:srgbClr val="00205C"/>
                  </a:solidFill>
                  <a:latin typeface="Gotham Book" panose="02000604040000020004" pitchFamily="50" charset="0"/>
                </a:rPr>
                <a:t>Y.T.Ü. </a:t>
              </a:r>
              <a:r>
                <a:rPr lang="tr-TR" sz="1200" dirty="0" smtClean="0">
                  <a:solidFill>
                    <a:srgbClr val="00205C"/>
                  </a:solidFill>
                  <a:latin typeface="Gotham Book" panose="02000604040000020004" pitchFamily="50" charset="0"/>
                </a:rPr>
                <a:t>MİMARLIK FAKÜLTESİ</a:t>
              </a:r>
              <a:endParaRPr lang="tr-TR" sz="1200" dirty="0">
                <a:solidFill>
                  <a:srgbClr val="00205C"/>
                </a:solidFill>
                <a:latin typeface="Gotham Book" panose="02000604040000020004" pitchFamily="50" charset="0"/>
              </a:endParaRPr>
            </a:p>
            <a:p>
              <a:pPr algn="ctr"/>
              <a:r>
                <a:rPr lang="tr-TR" sz="1200" dirty="0" smtClean="0">
                  <a:solidFill>
                    <a:srgbClr val="00205C"/>
                  </a:solidFill>
                  <a:latin typeface="Gotham Bold" pitchFamily="50" charset="0"/>
                </a:rPr>
                <a:t>MİMARLIK BÖLÜMÜ</a:t>
              </a:r>
              <a:endParaRPr lang="tr-TR" sz="1200" dirty="0">
                <a:solidFill>
                  <a:srgbClr val="00205C"/>
                </a:solidFill>
                <a:latin typeface="Gotham Bold" pitchFamily="50" charset="0"/>
              </a:endParaRPr>
            </a:p>
          </p:txBody>
        </p:sp>
      </p:grpSp>
      <p:sp>
        <p:nvSpPr>
          <p:cNvPr id="35" name="Dikdörtgen 34">
            <a:extLst>
              <a:ext uri="{FF2B5EF4-FFF2-40B4-BE49-F238E27FC236}">
                <a16:creationId xmlns="" xmlns:a16="http://schemas.microsoft.com/office/drawing/2014/main" id="{3BC2FDDE-8989-4702-87F5-D64C336B67A6}"/>
              </a:ext>
            </a:extLst>
          </p:cNvPr>
          <p:cNvSpPr/>
          <p:nvPr/>
        </p:nvSpPr>
        <p:spPr>
          <a:xfrm>
            <a:off x="1620386" y="455167"/>
            <a:ext cx="707046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ok" panose="02000604040000020004" pitchFamily="50" charset="0"/>
              </a:rPr>
              <a:t>AR-GE, YENİLİKÇİLİK VE GİRİŞİMCİLİK</a:t>
            </a:r>
          </a:p>
        </p:txBody>
      </p:sp>
      <p:sp>
        <p:nvSpPr>
          <p:cNvPr id="36" name="Dikdörtgen 35">
            <a:extLst>
              <a:ext uri="{FF2B5EF4-FFF2-40B4-BE49-F238E27FC236}">
                <a16:creationId xmlns="" xmlns:a16="http://schemas.microsoft.com/office/drawing/2014/main" id="{510A232C-59EC-4A79-8502-822ACE96B480}"/>
              </a:ext>
            </a:extLst>
          </p:cNvPr>
          <p:cNvSpPr/>
          <p:nvPr/>
        </p:nvSpPr>
        <p:spPr>
          <a:xfrm>
            <a:off x="1637022" y="825914"/>
            <a:ext cx="294984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ld" pitchFamily="50" charset="0"/>
              </a:rPr>
              <a:t>2020 </a:t>
            </a:r>
            <a:r>
              <a:rPr lang="tr-TR" sz="2800" dirty="0" smtClean="0">
                <a:solidFill>
                  <a:srgbClr val="00205C"/>
                </a:solidFill>
                <a:latin typeface="Gotham Bold" pitchFamily="50" charset="0"/>
              </a:rPr>
              <a:t>HEDEFLERİ</a:t>
            </a:r>
            <a:endParaRPr lang="tr-TR" sz="2800" dirty="0">
              <a:solidFill>
                <a:srgbClr val="00205C"/>
              </a:solidFill>
              <a:latin typeface="Gotham Bold" pitchFamily="50" charset="0"/>
            </a:endParaRPr>
          </a:p>
        </p:txBody>
      </p:sp>
      <p:sp>
        <p:nvSpPr>
          <p:cNvPr id="26" name="Metin kutusu 24">
            <a:extLst>
              <a:ext uri="{FF2B5EF4-FFF2-40B4-BE49-F238E27FC236}">
                <a16:creationId xmlns="" xmlns:a16="http://schemas.microsoft.com/office/drawing/2014/main" id="{D29F5734-73FC-4713-8B53-9ECCFE831C76}"/>
              </a:ext>
            </a:extLst>
          </p:cNvPr>
          <p:cNvSpPr txBox="1"/>
          <p:nvPr/>
        </p:nvSpPr>
        <p:spPr>
          <a:xfrm>
            <a:off x="8044117" y="5739916"/>
            <a:ext cx="389850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1600" dirty="0" smtClean="0">
                <a:solidFill>
                  <a:schemeClr val="bg1"/>
                </a:solidFill>
                <a:latin typeface="Gotham Medium" panose="02000604030000020004" pitchFamily="50" charset="0"/>
              </a:rPr>
              <a:t>13</a:t>
            </a:r>
            <a:endParaRPr lang="tr-TR" sz="1600" dirty="0">
              <a:solidFill>
                <a:schemeClr val="bg1"/>
              </a:solidFill>
              <a:latin typeface="Gotham Medium" panose="02000604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08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7" grpId="0"/>
      <p:bldP spid="4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35" grpId="0"/>
      <p:bldP spid="36" grpId="0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ED5389DC-A203-4E20-96D7-C65C9028F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39"/>
            <a:ext cx="12191999" cy="6858000"/>
          </a:xfrm>
          <a:prstGeom prst="rect">
            <a:avLst/>
          </a:prstGeom>
        </p:spPr>
      </p:pic>
      <p:grpSp>
        <p:nvGrpSpPr>
          <p:cNvPr id="27" name="Grup 26">
            <a:extLst>
              <a:ext uri="{FF2B5EF4-FFF2-40B4-BE49-F238E27FC236}">
                <a16:creationId xmlns="" xmlns:a16="http://schemas.microsoft.com/office/drawing/2014/main" id="{CEBB0C62-342B-4B06-A7F1-FA44FA412CC5}"/>
              </a:ext>
            </a:extLst>
          </p:cNvPr>
          <p:cNvGrpSpPr/>
          <p:nvPr/>
        </p:nvGrpSpPr>
        <p:grpSpPr>
          <a:xfrm>
            <a:off x="332247" y="0"/>
            <a:ext cx="1192985" cy="1336404"/>
            <a:chOff x="475122" y="43031"/>
            <a:chExt cx="1192985" cy="1336404"/>
          </a:xfrm>
        </p:grpSpPr>
        <p:pic>
          <p:nvPicPr>
            <p:cNvPr id="28" name="Resim 27">
              <a:extLst>
                <a:ext uri="{FF2B5EF4-FFF2-40B4-BE49-F238E27FC236}">
                  <a16:creationId xmlns="" xmlns:a16="http://schemas.microsoft.com/office/drawing/2014/main" id="{50107A97-2E50-45C0-A86A-AC6F0DA1A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22" y="43031"/>
              <a:ext cx="1192985" cy="1336404"/>
            </a:xfrm>
            <a:prstGeom prst="rect">
              <a:avLst/>
            </a:prstGeom>
          </p:spPr>
        </p:pic>
        <p:pic>
          <p:nvPicPr>
            <p:cNvPr id="29" name="Resim 28">
              <a:extLst>
                <a:ext uri="{FF2B5EF4-FFF2-40B4-BE49-F238E27FC236}">
                  <a16:creationId xmlns="" xmlns:a16="http://schemas.microsoft.com/office/drawing/2014/main" id="{EC574D78-63EC-49B7-AAAD-E1E645E95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841" y="217435"/>
              <a:ext cx="1097545" cy="1097545"/>
            </a:xfrm>
            <a:prstGeom prst="rect">
              <a:avLst/>
            </a:prstGeom>
          </p:spPr>
        </p:pic>
      </p:grpSp>
      <p:pic>
        <p:nvPicPr>
          <p:cNvPr id="30" name="Resim 29">
            <a:extLst>
              <a:ext uri="{FF2B5EF4-FFF2-40B4-BE49-F238E27FC236}">
                <a16:creationId xmlns="" xmlns:a16="http://schemas.microsoft.com/office/drawing/2014/main" id="{25D0B49E-00BA-427D-A309-E3CE5A1580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4" y="311010"/>
            <a:ext cx="818450" cy="819570"/>
          </a:xfrm>
          <a:prstGeom prst="rect">
            <a:avLst/>
          </a:prstGeom>
        </p:spPr>
      </p:pic>
      <p:grpSp>
        <p:nvGrpSpPr>
          <p:cNvPr id="32" name="Grup 31">
            <a:extLst>
              <a:ext uri="{FF2B5EF4-FFF2-40B4-BE49-F238E27FC236}">
                <a16:creationId xmlns="" xmlns:a16="http://schemas.microsoft.com/office/drawing/2014/main" id="{943F3227-42EC-40C6-8C58-2C9E6D7F13FB}"/>
              </a:ext>
            </a:extLst>
          </p:cNvPr>
          <p:cNvGrpSpPr/>
          <p:nvPr/>
        </p:nvGrpSpPr>
        <p:grpSpPr>
          <a:xfrm>
            <a:off x="0" y="6381355"/>
            <a:ext cx="12192000" cy="461665"/>
            <a:chOff x="0" y="6381355"/>
            <a:chExt cx="12192000" cy="461665"/>
          </a:xfrm>
        </p:grpSpPr>
        <p:cxnSp>
          <p:nvCxnSpPr>
            <p:cNvPr id="33" name="Düz Bağlayıcı 32">
              <a:extLst>
                <a:ext uri="{FF2B5EF4-FFF2-40B4-BE49-F238E27FC236}">
                  <a16:creationId xmlns="" xmlns:a16="http://schemas.microsoft.com/office/drawing/2014/main" id="{C0CEF5A5-AF92-4A17-A5D1-4322E194D707}"/>
                </a:ext>
              </a:extLst>
            </p:cNvPr>
            <p:cNvCxnSpPr/>
            <p:nvPr/>
          </p:nvCxnSpPr>
          <p:spPr>
            <a:xfrm>
              <a:off x="0" y="6610525"/>
              <a:ext cx="12192000" cy="0"/>
            </a:xfrm>
            <a:prstGeom prst="line">
              <a:avLst/>
            </a:prstGeom>
            <a:ln w="28575">
              <a:solidFill>
                <a:srgbClr val="A9936E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Dikdörtgen 33">
              <a:extLst>
                <a:ext uri="{FF2B5EF4-FFF2-40B4-BE49-F238E27FC236}">
                  <a16:creationId xmlns="" xmlns:a16="http://schemas.microsoft.com/office/drawing/2014/main" id="{80F287FA-D39B-4E4F-983D-787CA78A417C}"/>
                </a:ext>
              </a:extLst>
            </p:cNvPr>
            <p:cNvSpPr/>
            <p:nvPr/>
          </p:nvSpPr>
          <p:spPr>
            <a:xfrm>
              <a:off x="4953127" y="6381355"/>
              <a:ext cx="2266582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tr-TR" sz="1200" dirty="0">
                  <a:solidFill>
                    <a:srgbClr val="00205C"/>
                  </a:solidFill>
                  <a:latin typeface="Gotham Book" panose="02000604040000020004" pitchFamily="50" charset="0"/>
                </a:rPr>
                <a:t>Y.T.Ü. </a:t>
              </a:r>
              <a:r>
                <a:rPr lang="tr-TR" sz="1200" dirty="0" smtClean="0">
                  <a:solidFill>
                    <a:srgbClr val="00205C"/>
                  </a:solidFill>
                  <a:latin typeface="Gotham Book" panose="02000604040000020004" pitchFamily="50" charset="0"/>
                </a:rPr>
                <a:t>MİMARLIK FAKÜLTESİ</a:t>
              </a:r>
              <a:endParaRPr lang="tr-TR" sz="1200" dirty="0">
                <a:solidFill>
                  <a:srgbClr val="00205C"/>
                </a:solidFill>
                <a:latin typeface="Gotham Book" panose="02000604040000020004" pitchFamily="50" charset="0"/>
              </a:endParaRPr>
            </a:p>
            <a:p>
              <a:pPr algn="ctr"/>
              <a:r>
                <a:rPr lang="tr-TR" sz="1200" dirty="0" smtClean="0">
                  <a:solidFill>
                    <a:srgbClr val="00205C"/>
                  </a:solidFill>
                  <a:latin typeface="Gotham Bold" pitchFamily="50" charset="0"/>
                </a:rPr>
                <a:t>MİMARLIK BÖLÜMÜ</a:t>
              </a:r>
              <a:endParaRPr lang="tr-TR" sz="1200" dirty="0">
                <a:solidFill>
                  <a:srgbClr val="00205C"/>
                </a:solidFill>
                <a:latin typeface="Gotham Bold" pitchFamily="50" charset="0"/>
              </a:endParaRPr>
            </a:p>
          </p:txBody>
        </p:sp>
      </p:grpSp>
      <p:sp>
        <p:nvSpPr>
          <p:cNvPr id="35" name="Dikdörtgen 34">
            <a:extLst>
              <a:ext uri="{FF2B5EF4-FFF2-40B4-BE49-F238E27FC236}">
                <a16:creationId xmlns="" xmlns:a16="http://schemas.microsoft.com/office/drawing/2014/main" id="{3BC2FDDE-8989-4702-87F5-D64C336B67A6}"/>
              </a:ext>
            </a:extLst>
          </p:cNvPr>
          <p:cNvSpPr/>
          <p:nvPr/>
        </p:nvSpPr>
        <p:spPr>
          <a:xfrm>
            <a:off x="1620386" y="455167"/>
            <a:ext cx="37320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 smtClean="0">
                <a:solidFill>
                  <a:srgbClr val="00205C"/>
                </a:solidFill>
                <a:latin typeface="Gotham Book" panose="02000604040000020004" pitchFamily="50" charset="0"/>
              </a:rPr>
              <a:t>EĞİTİM VE ÖĞRETİM</a:t>
            </a:r>
            <a:endParaRPr lang="tr-TR" sz="2800" dirty="0">
              <a:solidFill>
                <a:srgbClr val="00205C"/>
              </a:solidFill>
              <a:latin typeface="Gotham Book" panose="02000604040000020004" pitchFamily="50" charset="0"/>
            </a:endParaRPr>
          </a:p>
        </p:txBody>
      </p:sp>
      <p:sp>
        <p:nvSpPr>
          <p:cNvPr id="36" name="Dikdörtgen 35">
            <a:extLst>
              <a:ext uri="{FF2B5EF4-FFF2-40B4-BE49-F238E27FC236}">
                <a16:creationId xmlns="" xmlns:a16="http://schemas.microsoft.com/office/drawing/2014/main" id="{510A232C-59EC-4A79-8502-822ACE96B480}"/>
              </a:ext>
            </a:extLst>
          </p:cNvPr>
          <p:cNvSpPr/>
          <p:nvPr/>
        </p:nvSpPr>
        <p:spPr>
          <a:xfrm>
            <a:off x="1637022" y="825914"/>
            <a:ext cx="445461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 smtClean="0">
                <a:solidFill>
                  <a:srgbClr val="00205C"/>
                </a:solidFill>
                <a:latin typeface="Gotham Bold" pitchFamily="50" charset="0"/>
              </a:rPr>
              <a:t>İNFORMEL ETKİNLİKLER</a:t>
            </a:r>
            <a:endParaRPr lang="tr-TR" sz="2800" dirty="0">
              <a:solidFill>
                <a:srgbClr val="00205C"/>
              </a:solidFill>
              <a:latin typeface="Gotham Bold" pitchFamily="50" charset="0"/>
            </a:endParaRPr>
          </a:p>
        </p:txBody>
      </p:sp>
      <p:sp>
        <p:nvSpPr>
          <p:cNvPr id="31" name="Title 8"/>
          <p:cNvSpPr>
            <a:spLocks noGrp="1"/>
          </p:cNvSpPr>
          <p:nvPr>
            <p:ph type="title"/>
          </p:nvPr>
        </p:nvSpPr>
        <p:spPr>
          <a:xfrm>
            <a:off x="914400" y="5484195"/>
            <a:ext cx="6900863" cy="755583"/>
          </a:xfrm>
        </p:spPr>
        <p:txBody>
          <a:bodyPr>
            <a:normAutofit/>
          </a:bodyPr>
          <a:lstStyle/>
          <a:p>
            <a:r>
              <a:rPr lang="en-US" sz="1600" dirty="0" err="1">
                <a:solidFill>
                  <a:srgbClr val="00205C"/>
                </a:solidFill>
                <a:latin typeface="Gotham Bold" pitchFamily="50" charset="0"/>
                <a:ea typeface="+mn-ea"/>
                <a:cs typeface="+mn-cs"/>
              </a:rPr>
              <a:t>Tasarım</a:t>
            </a:r>
            <a:r>
              <a:rPr lang="en-US" sz="1600" dirty="0">
                <a:solidFill>
                  <a:srgbClr val="00205C"/>
                </a:solidFill>
                <a:latin typeface="Gotham Bold" pitchFamily="50" charset="0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rgbClr val="00205C"/>
                </a:solidFill>
                <a:latin typeface="Gotham Bold" pitchFamily="50" charset="0"/>
                <a:ea typeface="+mn-ea"/>
                <a:cs typeface="+mn-cs"/>
              </a:rPr>
              <a:t>Eğitim</a:t>
            </a:r>
            <a:r>
              <a:rPr lang="en-US" sz="1600" dirty="0">
                <a:solidFill>
                  <a:srgbClr val="00205C"/>
                </a:solidFill>
                <a:latin typeface="Gotham Bold" pitchFamily="50" charset="0"/>
                <a:ea typeface="+mn-ea"/>
                <a:cs typeface="+mn-cs"/>
              </a:rPr>
              <a:t> </a:t>
            </a:r>
            <a:r>
              <a:rPr lang="en-US" sz="1600" dirty="0" err="1" smtClean="0">
                <a:solidFill>
                  <a:srgbClr val="00205C"/>
                </a:solidFill>
                <a:latin typeface="Gotham Bold" pitchFamily="50" charset="0"/>
                <a:ea typeface="+mn-ea"/>
                <a:cs typeface="+mn-cs"/>
              </a:rPr>
              <a:t>Forumu</a:t>
            </a:r>
            <a:r>
              <a:rPr lang="en-US" sz="1600" dirty="0" smtClean="0">
                <a:solidFill>
                  <a:srgbClr val="00205C"/>
                </a:solidFill>
                <a:latin typeface="Gotham Bold" pitchFamily="50" charset="0"/>
                <a:ea typeface="+mn-ea"/>
                <a:cs typeface="+mn-cs"/>
              </a:rPr>
              <a:t>, </a:t>
            </a:r>
            <a:r>
              <a:rPr lang="en-US" sz="1600" dirty="0">
                <a:solidFill>
                  <a:srgbClr val="00205C"/>
                </a:solidFill>
                <a:latin typeface="Gotham Bold" pitchFamily="50" charset="0"/>
                <a:ea typeface="+mn-ea"/>
                <a:cs typeface="+mn-cs"/>
              </a:rPr>
              <a:t>22.05.2018</a:t>
            </a:r>
            <a:br>
              <a:rPr lang="en-US" sz="1600" dirty="0">
                <a:solidFill>
                  <a:srgbClr val="00205C"/>
                </a:solidFill>
                <a:latin typeface="Gotham Bold" pitchFamily="50" charset="0"/>
                <a:ea typeface="+mn-ea"/>
                <a:cs typeface="+mn-cs"/>
              </a:rPr>
            </a:br>
            <a:r>
              <a:rPr lang="tr-TR" sz="1600" dirty="0">
                <a:solidFill>
                  <a:srgbClr val="00205C"/>
                </a:solidFill>
                <a:latin typeface="Gotham Bold" pitchFamily="50" charset="0"/>
                <a:ea typeface="+mn-ea"/>
                <a:cs typeface="+mn-cs"/>
              </a:rPr>
              <a:t/>
            </a:r>
            <a:br>
              <a:rPr lang="tr-TR" sz="1600" dirty="0">
                <a:solidFill>
                  <a:srgbClr val="00205C"/>
                </a:solidFill>
                <a:latin typeface="Gotham Bold" pitchFamily="50" charset="0"/>
                <a:ea typeface="+mn-ea"/>
                <a:cs typeface="+mn-cs"/>
              </a:rPr>
            </a:br>
            <a:endParaRPr lang="tr-TR" sz="1600" dirty="0">
              <a:solidFill>
                <a:srgbClr val="00205C"/>
              </a:solidFill>
              <a:latin typeface="Gotham Bold" pitchFamily="50" charset="0"/>
              <a:ea typeface="+mn-ea"/>
              <a:cs typeface="+mn-cs"/>
            </a:endParaRPr>
          </a:p>
        </p:txBody>
      </p:sp>
      <p:pic>
        <p:nvPicPr>
          <p:cNvPr id="37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/>
          <a:stretch/>
        </p:blipFill>
        <p:spPr>
          <a:xfrm>
            <a:off x="914400" y="2089888"/>
            <a:ext cx="5710317" cy="3263504"/>
          </a:xfr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" t="4836" r="1703" b="3809"/>
          <a:stretch/>
        </p:blipFill>
        <p:spPr>
          <a:xfrm>
            <a:off x="7939759" y="654664"/>
            <a:ext cx="3470275" cy="469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7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ED5389DC-A203-4E20-96D7-C65C9028F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152"/>
            <a:ext cx="12191999" cy="6858000"/>
          </a:xfrm>
          <a:prstGeom prst="rect">
            <a:avLst/>
          </a:prstGeom>
        </p:spPr>
      </p:pic>
      <p:grpSp>
        <p:nvGrpSpPr>
          <p:cNvPr id="27" name="Grup 26">
            <a:extLst>
              <a:ext uri="{FF2B5EF4-FFF2-40B4-BE49-F238E27FC236}">
                <a16:creationId xmlns="" xmlns:a16="http://schemas.microsoft.com/office/drawing/2014/main" id="{CEBB0C62-342B-4B06-A7F1-FA44FA412CC5}"/>
              </a:ext>
            </a:extLst>
          </p:cNvPr>
          <p:cNvGrpSpPr/>
          <p:nvPr/>
        </p:nvGrpSpPr>
        <p:grpSpPr>
          <a:xfrm>
            <a:off x="332247" y="0"/>
            <a:ext cx="1192985" cy="1336404"/>
            <a:chOff x="475122" y="43031"/>
            <a:chExt cx="1192985" cy="1336404"/>
          </a:xfrm>
        </p:grpSpPr>
        <p:pic>
          <p:nvPicPr>
            <p:cNvPr id="28" name="Resim 27">
              <a:extLst>
                <a:ext uri="{FF2B5EF4-FFF2-40B4-BE49-F238E27FC236}">
                  <a16:creationId xmlns="" xmlns:a16="http://schemas.microsoft.com/office/drawing/2014/main" id="{50107A97-2E50-45C0-A86A-AC6F0DA1A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22" y="43031"/>
              <a:ext cx="1192985" cy="1336404"/>
            </a:xfrm>
            <a:prstGeom prst="rect">
              <a:avLst/>
            </a:prstGeom>
          </p:spPr>
        </p:pic>
        <p:pic>
          <p:nvPicPr>
            <p:cNvPr id="29" name="Resim 28">
              <a:extLst>
                <a:ext uri="{FF2B5EF4-FFF2-40B4-BE49-F238E27FC236}">
                  <a16:creationId xmlns="" xmlns:a16="http://schemas.microsoft.com/office/drawing/2014/main" id="{EC574D78-63EC-49B7-AAAD-E1E645E95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841" y="217435"/>
              <a:ext cx="1097545" cy="1097545"/>
            </a:xfrm>
            <a:prstGeom prst="rect">
              <a:avLst/>
            </a:prstGeom>
          </p:spPr>
        </p:pic>
      </p:grpSp>
      <p:pic>
        <p:nvPicPr>
          <p:cNvPr id="30" name="Resim 29">
            <a:extLst>
              <a:ext uri="{FF2B5EF4-FFF2-40B4-BE49-F238E27FC236}">
                <a16:creationId xmlns="" xmlns:a16="http://schemas.microsoft.com/office/drawing/2014/main" id="{25D0B49E-00BA-427D-A309-E3CE5A1580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4" y="311010"/>
            <a:ext cx="818450" cy="819570"/>
          </a:xfrm>
          <a:prstGeom prst="rect">
            <a:avLst/>
          </a:prstGeom>
        </p:spPr>
      </p:pic>
      <p:grpSp>
        <p:nvGrpSpPr>
          <p:cNvPr id="32" name="Grup 31">
            <a:extLst>
              <a:ext uri="{FF2B5EF4-FFF2-40B4-BE49-F238E27FC236}">
                <a16:creationId xmlns="" xmlns:a16="http://schemas.microsoft.com/office/drawing/2014/main" id="{943F3227-42EC-40C6-8C58-2C9E6D7F13FB}"/>
              </a:ext>
            </a:extLst>
          </p:cNvPr>
          <p:cNvGrpSpPr/>
          <p:nvPr/>
        </p:nvGrpSpPr>
        <p:grpSpPr>
          <a:xfrm>
            <a:off x="0" y="6381355"/>
            <a:ext cx="12192000" cy="461665"/>
            <a:chOff x="0" y="6381355"/>
            <a:chExt cx="12192000" cy="461665"/>
          </a:xfrm>
        </p:grpSpPr>
        <p:cxnSp>
          <p:nvCxnSpPr>
            <p:cNvPr id="33" name="Düz Bağlayıcı 32">
              <a:extLst>
                <a:ext uri="{FF2B5EF4-FFF2-40B4-BE49-F238E27FC236}">
                  <a16:creationId xmlns="" xmlns:a16="http://schemas.microsoft.com/office/drawing/2014/main" id="{C0CEF5A5-AF92-4A17-A5D1-4322E194D707}"/>
                </a:ext>
              </a:extLst>
            </p:cNvPr>
            <p:cNvCxnSpPr/>
            <p:nvPr/>
          </p:nvCxnSpPr>
          <p:spPr>
            <a:xfrm>
              <a:off x="0" y="6610525"/>
              <a:ext cx="12192000" cy="0"/>
            </a:xfrm>
            <a:prstGeom prst="line">
              <a:avLst/>
            </a:prstGeom>
            <a:ln w="28575">
              <a:solidFill>
                <a:srgbClr val="A9936E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Dikdörtgen 33">
              <a:extLst>
                <a:ext uri="{FF2B5EF4-FFF2-40B4-BE49-F238E27FC236}">
                  <a16:creationId xmlns="" xmlns:a16="http://schemas.microsoft.com/office/drawing/2014/main" id="{80F287FA-D39B-4E4F-983D-787CA78A417C}"/>
                </a:ext>
              </a:extLst>
            </p:cNvPr>
            <p:cNvSpPr/>
            <p:nvPr/>
          </p:nvSpPr>
          <p:spPr>
            <a:xfrm>
              <a:off x="4953127" y="6381355"/>
              <a:ext cx="2266582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tr-TR" sz="1200" dirty="0">
                  <a:solidFill>
                    <a:srgbClr val="00205C"/>
                  </a:solidFill>
                  <a:latin typeface="Gotham Book" panose="02000604040000020004" pitchFamily="50" charset="0"/>
                </a:rPr>
                <a:t>Y.T.Ü. </a:t>
              </a:r>
              <a:r>
                <a:rPr lang="tr-TR" sz="1200" dirty="0" smtClean="0">
                  <a:solidFill>
                    <a:srgbClr val="00205C"/>
                  </a:solidFill>
                  <a:latin typeface="Gotham Book" panose="02000604040000020004" pitchFamily="50" charset="0"/>
                </a:rPr>
                <a:t>MİMARLIK FAKÜLTESİ</a:t>
              </a:r>
              <a:endParaRPr lang="tr-TR" sz="1200" dirty="0">
                <a:solidFill>
                  <a:srgbClr val="00205C"/>
                </a:solidFill>
                <a:latin typeface="Gotham Book" panose="02000604040000020004" pitchFamily="50" charset="0"/>
              </a:endParaRPr>
            </a:p>
            <a:p>
              <a:pPr algn="ctr"/>
              <a:r>
                <a:rPr lang="tr-TR" sz="1200" dirty="0" smtClean="0">
                  <a:solidFill>
                    <a:srgbClr val="00205C"/>
                  </a:solidFill>
                  <a:latin typeface="Gotham Bold" pitchFamily="50" charset="0"/>
                </a:rPr>
                <a:t>MİMARLIK BÖLÜMÜ</a:t>
              </a:r>
              <a:endParaRPr lang="tr-TR" sz="1200" dirty="0">
                <a:solidFill>
                  <a:srgbClr val="00205C"/>
                </a:solidFill>
                <a:latin typeface="Gotham Bold" pitchFamily="50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r="15455" b="5673"/>
          <a:stretch/>
        </p:blipFill>
        <p:spPr>
          <a:xfrm>
            <a:off x="6203429" y="1004578"/>
            <a:ext cx="4826446" cy="4561879"/>
          </a:xfrm>
          <a:prstGeom prst="rect">
            <a:avLst/>
          </a:prstGeom>
        </p:spPr>
      </p:pic>
      <p:sp>
        <p:nvSpPr>
          <p:cNvPr id="13" name="Title 8"/>
          <p:cNvSpPr>
            <a:spLocks noGrp="1"/>
          </p:cNvSpPr>
          <p:nvPr>
            <p:ph type="title"/>
          </p:nvPr>
        </p:nvSpPr>
        <p:spPr>
          <a:xfrm>
            <a:off x="6164066" y="5566457"/>
            <a:ext cx="6900863" cy="581892"/>
          </a:xfrm>
        </p:spPr>
        <p:txBody>
          <a:bodyPr>
            <a:normAutofit/>
          </a:bodyPr>
          <a:lstStyle/>
          <a:p>
            <a:r>
              <a:rPr lang="tr-TR" sz="1600" dirty="0" smtClean="0">
                <a:solidFill>
                  <a:srgbClr val="00205C"/>
                </a:solidFill>
                <a:latin typeface="Gotham Bold" pitchFamily="50" charset="0"/>
                <a:ea typeface="+mn-ea"/>
                <a:cs typeface="+mn-cs"/>
              </a:rPr>
              <a:t>Mimarlığa Merhaba Etkinliği, 23.09.2019, Oditoryum</a:t>
            </a:r>
            <a:endParaRPr lang="tr-TR" sz="1600" dirty="0">
              <a:solidFill>
                <a:srgbClr val="00205C"/>
              </a:solidFill>
              <a:latin typeface="Gotham Bold" pitchFamily="50" charset="0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4"/>
          <a:stretch/>
        </p:blipFill>
        <p:spPr>
          <a:xfrm rot="5400000">
            <a:off x="1087927" y="1510321"/>
            <a:ext cx="3809947" cy="3920453"/>
          </a:xfrm>
          <a:prstGeom prst="rect">
            <a:avLst/>
          </a:prstGeom>
        </p:spPr>
      </p:pic>
      <p:sp>
        <p:nvSpPr>
          <p:cNvPr id="15" name="Title 8"/>
          <p:cNvSpPr txBox="1">
            <a:spLocks/>
          </p:cNvSpPr>
          <p:nvPr/>
        </p:nvSpPr>
        <p:spPr>
          <a:xfrm>
            <a:off x="872930" y="5481643"/>
            <a:ext cx="4036300" cy="751520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600" dirty="0" smtClean="0">
                <a:solidFill>
                  <a:srgbClr val="00205C"/>
                </a:solidFill>
                <a:latin typeface="Gotham Bold" pitchFamily="50" charset="0"/>
                <a:ea typeface="+mn-ea"/>
                <a:cs typeface="+mn-cs"/>
              </a:rPr>
              <a:t>Mimarlık Fakültesi Orta </a:t>
            </a:r>
            <a:r>
              <a:rPr lang="tr-TR" sz="1600" dirty="0" err="1" smtClean="0">
                <a:solidFill>
                  <a:srgbClr val="00205C"/>
                </a:solidFill>
                <a:latin typeface="Gotham Bold" pitchFamily="50" charset="0"/>
                <a:ea typeface="+mn-ea"/>
                <a:cs typeface="+mn-cs"/>
              </a:rPr>
              <a:t>Holü’nden</a:t>
            </a:r>
            <a:r>
              <a:rPr lang="tr-TR" sz="1600" dirty="0" smtClean="0">
                <a:solidFill>
                  <a:srgbClr val="00205C"/>
                </a:solidFill>
                <a:latin typeface="Gotham Bold" pitchFamily="50" charset="0"/>
                <a:ea typeface="+mn-ea"/>
                <a:cs typeface="+mn-cs"/>
              </a:rPr>
              <a:t> sergi örnekleri </a:t>
            </a:r>
            <a:endParaRPr lang="tr-TR" sz="1600" dirty="0">
              <a:solidFill>
                <a:srgbClr val="00205C"/>
              </a:solidFill>
              <a:latin typeface="Gotham Bold" pitchFamily="50" charset="0"/>
              <a:ea typeface="+mn-ea"/>
              <a:cs typeface="+mn-cs"/>
            </a:endParaRPr>
          </a:p>
        </p:txBody>
      </p:sp>
      <p:sp>
        <p:nvSpPr>
          <p:cNvPr id="16" name="Dikdörtgen 34">
            <a:extLst>
              <a:ext uri="{FF2B5EF4-FFF2-40B4-BE49-F238E27FC236}">
                <a16:creationId xmlns="" xmlns:a16="http://schemas.microsoft.com/office/drawing/2014/main" id="{3BC2FDDE-8989-4702-87F5-D64C336B67A6}"/>
              </a:ext>
            </a:extLst>
          </p:cNvPr>
          <p:cNvSpPr/>
          <p:nvPr/>
        </p:nvSpPr>
        <p:spPr>
          <a:xfrm>
            <a:off x="1620386" y="455167"/>
            <a:ext cx="37320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 smtClean="0">
                <a:solidFill>
                  <a:srgbClr val="00205C"/>
                </a:solidFill>
                <a:latin typeface="Gotham Book" panose="02000604040000020004" pitchFamily="50" charset="0"/>
              </a:rPr>
              <a:t>EĞİTİM VE ÖĞRETİM</a:t>
            </a:r>
            <a:endParaRPr lang="tr-TR" sz="2800" dirty="0">
              <a:solidFill>
                <a:srgbClr val="00205C"/>
              </a:solidFill>
              <a:latin typeface="Gotham Book" panose="02000604040000020004" pitchFamily="50" charset="0"/>
            </a:endParaRPr>
          </a:p>
        </p:txBody>
      </p:sp>
      <p:sp>
        <p:nvSpPr>
          <p:cNvPr id="17" name="Dikdörtgen 35">
            <a:extLst>
              <a:ext uri="{FF2B5EF4-FFF2-40B4-BE49-F238E27FC236}">
                <a16:creationId xmlns="" xmlns:a16="http://schemas.microsoft.com/office/drawing/2014/main" id="{510A232C-59EC-4A79-8502-822ACE96B480}"/>
              </a:ext>
            </a:extLst>
          </p:cNvPr>
          <p:cNvSpPr/>
          <p:nvPr/>
        </p:nvSpPr>
        <p:spPr>
          <a:xfrm>
            <a:off x="1637022" y="825914"/>
            <a:ext cx="445461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 smtClean="0">
                <a:solidFill>
                  <a:srgbClr val="00205C"/>
                </a:solidFill>
                <a:latin typeface="Gotham Bold" pitchFamily="50" charset="0"/>
              </a:rPr>
              <a:t>İNFORMEL ETKİNLİKLER</a:t>
            </a:r>
            <a:endParaRPr lang="tr-TR" sz="2800" dirty="0">
              <a:solidFill>
                <a:srgbClr val="00205C"/>
              </a:solidFill>
              <a:latin typeface="Gotham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92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ED5389DC-A203-4E20-96D7-C65C9028F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27" name="Grup 26">
            <a:extLst>
              <a:ext uri="{FF2B5EF4-FFF2-40B4-BE49-F238E27FC236}">
                <a16:creationId xmlns="" xmlns:a16="http://schemas.microsoft.com/office/drawing/2014/main" id="{CEBB0C62-342B-4B06-A7F1-FA44FA412CC5}"/>
              </a:ext>
            </a:extLst>
          </p:cNvPr>
          <p:cNvGrpSpPr/>
          <p:nvPr/>
        </p:nvGrpSpPr>
        <p:grpSpPr>
          <a:xfrm>
            <a:off x="332247" y="0"/>
            <a:ext cx="1192985" cy="1336404"/>
            <a:chOff x="475122" y="43031"/>
            <a:chExt cx="1192985" cy="1336404"/>
          </a:xfrm>
        </p:grpSpPr>
        <p:pic>
          <p:nvPicPr>
            <p:cNvPr id="28" name="Resim 27">
              <a:extLst>
                <a:ext uri="{FF2B5EF4-FFF2-40B4-BE49-F238E27FC236}">
                  <a16:creationId xmlns="" xmlns:a16="http://schemas.microsoft.com/office/drawing/2014/main" id="{50107A97-2E50-45C0-A86A-AC6F0DA1A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22" y="43031"/>
              <a:ext cx="1192985" cy="1336404"/>
            </a:xfrm>
            <a:prstGeom prst="rect">
              <a:avLst/>
            </a:prstGeom>
          </p:spPr>
        </p:pic>
        <p:pic>
          <p:nvPicPr>
            <p:cNvPr id="29" name="Resim 28">
              <a:extLst>
                <a:ext uri="{FF2B5EF4-FFF2-40B4-BE49-F238E27FC236}">
                  <a16:creationId xmlns="" xmlns:a16="http://schemas.microsoft.com/office/drawing/2014/main" id="{EC574D78-63EC-49B7-AAAD-E1E645E95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841" y="217435"/>
              <a:ext cx="1097545" cy="1097545"/>
            </a:xfrm>
            <a:prstGeom prst="rect">
              <a:avLst/>
            </a:prstGeom>
          </p:spPr>
        </p:pic>
      </p:grpSp>
      <p:pic>
        <p:nvPicPr>
          <p:cNvPr id="30" name="Resim 29">
            <a:extLst>
              <a:ext uri="{FF2B5EF4-FFF2-40B4-BE49-F238E27FC236}">
                <a16:creationId xmlns="" xmlns:a16="http://schemas.microsoft.com/office/drawing/2014/main" id="{25D0B49E-00BA-427D-A309-E3CE5A1580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4" y="311010"/>
            <a:ext cx="818450" cy="819570"/>
          </a:xfrm>
          <a:prstGeom prst="rect">
            <a:avLst/>
          </a:prstGeom>
        </p:spPr>
      </p:pic>
      <p:grpSp>
        <p:nvGrpSpPr>
          <p:cNvPr id="32" name="Grup 31">
            <a:extLst>
              <a:ext uri="{FF2B5EF4-FFF2-40B4-BE49-F238E27FC236}">
                <a16:creationId xmlns="" xmlns:a16="http://schemas.microsoft.com/office/drawing/2014/main" id="{943F3227-42EC-40C6-8C58-2C9E6D7F13FB}"/>
              </a:ext>
            </a:extLst>
          </p:cNvPr>
          <p:cNvGrpSpPr/>
          <p:nvPr/>
        </p:nvGrpSpPr>
        <p:grpSpPr>
          <a:xfrm>
            <a:off x="0" y="6381355"/>
            <a:ext cx="12192000" cy="461665"/>
            <a:chOff x="0" y="6381355"/>
            <a:chExt cx="12192000" cy="461665"/>
          </a:xfrm>
        </p:grpSpPr>
        <p:cxnSp>
          <p:nvCxnSpPr>
            <p:cNvPr id="33" name="Düz Bağlayıcı 32">
              <a:extLst>
                <a:ext uri="{FF2B5EF4-FFF2-40B4-BE49-F238E27FC236}">
                  <a16:creationId xmlns="" xmlns:a16="http://schemas.microsoft.com/office/drawing/2014/main" id="{C0CEF5A5-AF92-4A17-A5D1-4322E194D707}"/>
                </a:ext>
              </a:extLst>
            </p:cNvPr>
            <p:cNvCxnSpPr/>
            <p:nvPr/>
          </p:nvCxnSpPr>
          <p:spPr>
            <a:xfrm>
              <a:off x="0" y="6610525"/>
              <a:ext cx="12192000" cy="0"/>
            </a:xfrm>
            <a:prstGeom prst="line">
              <a:avLst/>
            </a:prstGeom>
            <a:ln w="28575">
              <a:solidFill>
                <a:srgbClr val="A9936E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Dikdörtgen 33">
              <a:extLst>
                <a:ext uri="{FF2B5EF4-FFF2-40B4-BE49-F238E27FC236}">
                  <a16:creationId xmlns="" xmlns:a16="http://schemas.microsoft.com/office/drawing/2014/main" id="{80F287FA-D39B-4E4F-983D-787CA78A417C}"/>
                </a:ext>
              </a:extLst>
            </p:cNvPr>
            <p:cNvSpPr/>
            <p:nvPr/>
          </p:nvSpPr>
          <p:spPr>
            <a:xfrm>
              <a:off x="4953127" y="6381355"/>
              <a:ext cx="2266582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tr-TR" sz="1200" dirty="0">
                  <a:solidFill>
                    <a:srgbClr val="00205C"/>
                  </a:solidFill>
                  <a:latin typeface="Gotham Book" panose="02000604040000020004" pitchFamily="50" charset="0"/>
                </a:rPr>
                <a:t>Y.T.Ü. </a:t>
              </a:r>
              <a:r>
                <a:rPr lang="tr-TR" sz="1200" dirty="0" smtClean="0">
                  <a:solidFill>
                    <a:srgbClr val="00205C"/>
                  </a:solidFill>
                  <a:latin typeface="Gotham Book" panose="02000604040000020004" pitchFamily="50" charset="0"/>
                </a:rPr>
                <a:t>MİMARLIK FAKÜLTESİ</a:t>
              </a:r>
              <a:endParaRPr lang="tr-TR" sz="1200" dirty="0">
                <a:solidFill>
                  <a:srgbClr val="00205C"/>
                </a:solidFill>
                <a:latin typeface="Gotham Book" panose="02000604040000020004" pitchFamily="50" charset="0"/>
              </a:endParaRPr>
            </a:p>
            <a:p>
              <a:pPr algn="ctr"/>
              <a:r>
                <a:rPr lang="tr-TR" sz="1200" dirty="0" smtClean="0">
                  <a:solidFill>
                    <a:srgbClr val="00205C"/>
                  </a:solidFill>
                  <a:latin typeface="Gotham Bold" pitchFamily="50" charset="0"/>
                </a:rPr>
                <a:t>MİMARLIK BÖLÜMÜ</a:t>
              </a:r>
              <a:endParaRPr lang="tr-TR" sz="1200" dirty="0">
                <a:solidFill>
                  <a:srgbClr val="00205C"/>
                </a:solidFill>
                <a:latin typeface="Gotham Bold" pitchFamily="50" charset="0"/>
              </a:endParaRPr>
            </a:p>
          </p:txBody>
        </p:sp>
      </p:grpSp>
      <p:sp>
        <p:nvSpPr>
          <p:cNvPr id="16" name="Dikdörtgen 34">
            <a:extLst>
              <a:ext uri="{FF2B5EF4-FFF2-40B4-BE49-F238E27FC236}">
                <a16:creationId xmlns="" xmlns:a16="http://schemas.microsoft.com/office/drawing/2014/main" id="{3BC2FDDE-8989-4702-87F5-D64C336B67A6}"/>
              </a:ext>
            </a:extLst>
          </p:cNvPr>
          <p:cNvSpPr/>
          <p:nvPr/>
        </p:nvSpPr>
        <p:spPr>
          <a:xfrm>
            <a:off x="1620386" y="455167"/>
            <a:ext cx="37320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 smtClean="0">
                <a:solidFill>
                  <a:srgbClr val="00205C"/>
                </a:solidFill>
                <a:latin typeface="Gotham Book" panose="02000604040000020004" pitchFamily="50" charset="0"/>
              </a:rPr>
              <a:t>EĞİTİM VE ÖĞRETİM</a:t>
            </a:r>
            <a:endParaRPr lang="tr-TR" sz="2800" dirty="0">
              <a:solidFill>
                <a:srgbClr val="00205C"/>
              </a:solidFill>
              <a:latin typeface="Gotham Book" panose="02000604040000020004" pitchFamily="50" charset="0"/>
            </a:endParaRPr>
          </a:p>
        </p:txBody>
      </p:sp>
      <p:sp>
        <p:nvSpPr>
          <p:cNvPr id="17" name="Dikdörtgen 35">
            <a:extLst>
              <a:ext uri="{FF2B5EF4-FFF2-40B4-BE49-F238E27FC236}">
                <a16:creationId xmlns="" xmlns:a16="http://schemas.microsoft.com/office/drawing/2014/main" id="{510A232C-59EC-4A79-8502-822ACE96B480}"/>
              </a:ext>
            </a:extLst>
          </p:cNvPr>
          <p:cNvSpPr/>
          <p:nvPr/>
        </p:nvSpPr>
        <p:spPr>
          <a:xfrm>
            <a:off x="1637022" y="825914"/>
            <a:ext cx="445461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 smtClean="0">
                <a:solidFill>
                  <a:srgbClr val="00205C"/>
                </a:solidFill>
                <a:latin typeface="Gotham Bold" pitchFamily="50" charset="0"/>
              </a:rPr>
              <a:t>İNFORMEL ETKİNLİKLER</a:t>
            </a:r>
            <a:endParaRPr lang="tr-TR" sz="2800" dirty="0">
              <a:solidFill>
                <a:srgbClr val="00205C"/>
              </a:solidFill>
              <a:latin typeface="Gotham Bold" pitchFamily="50" charset="0"/>
            </a:endParaRPr>
          </a:p>
        </p:txBody>
      </p:sp>
      <p:sp>
        <p:nvSpPr>
          <p:cNvPr id="18" name="Title 8"/>
          <p:cNvSpPr txBox="1">
            <a:spLocks/>
          </p:cNvSpPr>
          <p:nvPr/>
        </p:nvSpPr>
        <p:spPr>
          <a:xfrm>
            <a:off x="1257568" y="5995197"/>
            <a:ext cx="2701657" cy="581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1600" dirty="0" err="1" smtClean="0">
                <a:solidFill>
                  <a:srgbClr val="00205C"/>
                </a:solidFill>
                <a:latin typeface="Gotham Bold" pitchFamily="50" charset="0"/>
                <a:ea typeface="+mn-ea"/>
                <a:cs typeface="+mn-cs"/>
              </a:rPr>
              <a:t>İlber</a:t>
            </a:r>
            <a:r>
              <a:rPr lang="tr-TR" sz="1600" dirty="0" smtClean="0">
                <a:solidFill>
                  <a:srgbClr val="00205C"/>
                </a:solidFill>
                <a:latin typeface="Gotham Bold" pitchFamily="50" charset="0"/>
                <a:ea typeface="+mn-ea"/>
                <a:cs typeface="+mn-cs"/>
              </a:rPr>
              <a:t> Ortaylı </a:t>
            </a:r>
            <a:r>
              <a:rPr lang="tr-TR" sz="1600" dirty="0" err="1" smtClean="0">
                <a:solidFill>
                  <a:srgbClr val="00205C"/>
                </a:solidFill>
                <a:latin typeface="Gotham Bold" pitchFamily="50" charset="0"/>
                <a:ea typeface="+mn-ea"/>
                <a:cs typeface="+mn-cs"/>
              </a:rPr>
              <a:t>Bauhaus</a:t>
            </a:r>
            <a:r>
              <a:rPr lang="tr-TR" sz="1600" dirty="0" smtClean="0">
                <a:solidFill>
                  <a:srgbClr val="00205C"/>
                </a:solidFill>
                <a:latin typeface="Gotham Bold" pitchFamily="50" charset="0"/>
                <a:ea typeface="+mn-ea"/>
                <a:cs typeface="+mn-cs"/>
              </a:rPr>
              <a:t> sunumu, 12.11.2019, Oditoryum</a:t>
            </a:r>
            <a:endParaRPr lang="tr-TR" sz="1600" dirty="0">
              <a:solidFill>
                <a:srgbClr val="00205C"/>
              </a:solidFill>
              <a:latin typeface="Gotham Bold" pitchFamily="50" charset="0"/>
              <a:ea typeface="+mn-ea"/>
              <a:cs typeface="+mn-cs"/>
            </a:endParaRPr>
          </a:p>
        </p:txBody>
      </p:sp>
      <p:sp>
        <p:nvSpPr>
          <p:cNvPr id="19" name="Title 8"/>
          <p:cNvSpPr txBox="1">
            <a:spLocks/>
          </p:cNvSpPr>
          <p:nvPr/>
        </p:nvSpPr>
        <p:spPr>
          <a:xfrm>
            <a:off x="713408" y="1241908"/>
            <a:ext cx="4152298" cy="966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600" dirty="0" err="1" smtClean="0">
                <a:solidFill>
                  <a:srgbClr val="00205C"/>
                </a:solidFill>
                <a:latin typeface="Gotham Bold" pitchFamily="50" charset="0"/>
                <a:ea typeface="+mn-ea"/>
                <a:cs typeface="+mn-cs"/>
              </a:rPr>
              <a:t>Bauhaus</a:t>
            </a:r>
            <a:r>
              <a:rPr lang="tr-TR" sz="1600" dirty="0" smtClean="0">
                <a:solidFill>
                  <a:srgbClr val="00205C"/>
                </a:solidFill>
                <a:latin typeface="Gotham Bold" pitchFamily="50" charset="0"/>
                <a:ea typeface="+mn-ea"/>
                <a:cs typeface="+mn-cs"/>
              </a:rPr>
              <a:t> 100. Yılında Tasarım Festivali kapsamında Mimarlık Bölümü etkinlikleri, Kasım 2019</a:t>
            </a:r>
            <a:endParaRPr lang="tr-TR" sz="1600" dirty="0">
              <a:solidFill>
                <a:srgbClr val="00205C"/>
              </a:solidFill>
              <a:latin typeface="Gotham Bold" pitchFamily="50" charset="0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75" t="14579" r="9768" b="3842"/>
          <a:stretch/>
        </p:blipFill>
        <p:spPr>
          <a:xfrm>
            <a:off x="7715242" y="311010"/>
            <a:ext cx="3951296" cy="304643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69"/>
          <a:stretch/>
        </p:blipFill>
        <p:spPr>
          <a:xfrm>
            <a:off x="7715243" y="3525155"/>
            <a:ext cx="3951296" cy="234799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397" y="2174129"/>
            <a:ext cx="2648244" cy="37475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6" r="7751" b="1865"/>
          <a:stretch/>
        </p:blipFill>
        <p:spPr>
          <a:xfrm>
            <a:off x="731562" y="2208861"/>
            <a:ext cx="3362325" cy="372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7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ED5389DC-A203-4E20-96D7-C65C9028F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58" y="9916"/>
            <a:ext cx="12191999" cy="6858000"/>
          </a:xfrm>
          <a:prstGeom prst="rect">
            <a:avLst/>
          </a:prstGeom>
        </p:spPr>
      </p:pic>
      <p:grpSp>
        <p:nvGrpSpPr>
          <p:cNvPr id="52" name="Grup 51">
            <a:extLst>
              <a:ext uri="{FF2B5EF4-FFF2-40B4-BE49-F238E27FC236}">
                <a16:creationId xmlns="" xmlns:a16="http://schemas.microsoft.com/office/drawing/2014/main" id="{0F199FB0-A32D-4C60-A15C-E37181A764B1}"/>
              </a:ext>
            </a:extLst>
          </p:cNvPr>
          <p:cNvGrpSpPr/>
          <p:nvPr/>
        </p:nvGrpSpPr>
        <p:grpSpPr>
          <a:xfrm>
            <a:off x="332247" y="0"/>
            <a:ext cx="1192985" cy="1336404"/>
            <a:chOff x="475122" y="43031"/>
            <a:chExt cx="1192985" cy="1336404"/>
          </a:xfrm>
        </p:grpSpPr>
        <p:pic>
          <p:nvPicPr>
            <p:cNvPr id="53" name="Resim 52">
              <a:extLst>
                <a:ext uri="{FF2B5EF4-FFF2-40B4-BE49-F238E27FC236}">
                  <a16:creationId xmlns="" xmlns:a16="http://schemas.microsoft.com/office/drawing/2014/main" id="{2D33F16A-7216-4E0A-81BD-3F525B265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22" y="43031"/>
              <a:ext cx="1192985" cy="1336404"/>
            </a:xfrm>
            <a:prstGeom prst="rect">
              <a:avLst/>
            </a:prstGeom>
          </p:spPr>
        </p:pic>
        <p:pic>
          <p:nvPicPr>
            <p:cNvPr id="54" name="Resim 53">
              <a:extLst>
                <a:ext uri="{FF2B5EF4-FFF2-40B4-BE49-F238E27FC236}">
                  <a16:creationId xmlns="" xmlns:a16="http://schemas.microsoft.com/office/drawing/2014/main" id="{58EE3989-26EB-4BC0-973F-7972FB546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841" y="217435"/>
              <a:ext cx="1097545" cy="1097545"/>
            </a:xfrm>
            <a:prstGeom prst="rect">
              <a:avLst/>
            </a:prstGeom>
          </p:spPr>
        </p:pic>
      </p:grpSp>
      <p:pic>
        <p:nvPicPr>
          <p:cNvPr id="55" name="Resim 54">
            <a:extLst>
              <a:ext uri="{FF2B5EF4-FFF2-40B4-BE49-F238E27FC236}">
                <a16:creationId xmlns="" xmlns:a16="http://schemas.microsoft.com/office/drawing/2014/main" id="{A7A9588F-5077-4BE7-B588-7D043AF397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4" y="311010"/>
            <a:ext cx="818450" cy="819570"/>
          </a:xfrm>
          <a:prstGeom prst="rect">
            <a:avLst/>
          </a:prstGeom>
        </p:spPr>
      </p:pic>
      <p:grpSp>
        <p:nvGrpSpPr>
          <p:cNvPr id="57" name="Grup 56">
            <a:extLst>
              <a:ext uri="{FF2B5EF4-FFF2-40B4-BE49-F238E27FC236}">
                <a16:creationId xmlns="" xmlns:a16="http://schemas.microsoft.com/office/drawing/2014/main" id="{92359954-DA51-4140-9894-D921FA65A5C4}"/>
              </a:ext>
            </a:extLst>
          </p:cNvPr>
          <p:cNvGrpSpPr/>
          <p:nvPr/>
        </p:nvGrpSpPr>
        <p:grpSpPr>
          <a:xfrm>
            <a:off x="0" y="6381355"/>
            <a:ext cx="12192000" cy="461665"/>
            <a:chOff x="0" y="6381355"/>
            <a:chExt cx="12192000" cy="461665"/>
          </a:xfrm>
        </p:grpSpPr>
        <p:cxnSp>
          <p:nvCxnSpPr>
            <p:cNvPr id="58" name="Düz Bağlayıcı 57">
              <a:extLst>
                <a:ext uri="{FF2B5EF4-FFF2-40B4-BE49-F238E27FC236}">
                  <a16:creationId xmlns="" xmlns:a16="http://schemas.microsoft.com/office/drawing/2014/main" id="{A3FE7544-C50F-46D1-A48D-BBF125DE2DB8}"/>
                </a:ext>
              </a:extLst>
            </p:cNvPr>
            <p:cNvCxnSpPr/>
            <p:nvPr/>
          </p:nvCxnSpPr>
          <p:spPr>
            <a:xfrm>
              <a:off x="0" y="6610525"/>
              <a:ext cx="12192000" cy="0"/>
            </a:xfrm>
            <a:prstGeom prst="line">
              <a:avLst/>
            </a:prstGeom>
            <a:ln w="28575">
              <a:solidFill>
                <a:srgbClr val="A9936E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9" name="Dikdörtgen 58">
              <a:extLst>
                <a:ext uri="{FF2B5EF4-FFF2-40B4-BE49-F238E27FC236}">
                  <a16:creationId xmlns="" xmlns:a16="http://schemas.microsoft.com/office/drawing/2014/main" id="{46D1D25E-4E11-4F0A-B04E-990679A8C020}"/>
                </a:ext>
              </a:extLst>
            </p:cNvPr>
            <p:cNvSpPr/>
            <p:nvPr/>
          </p:nvSpPr>
          <p:spPr>
            <a:xfrm>
              <a:off x="4953125" y="6381355"/>
              <a:ext cx="2266582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tr-TR" sz="1200" dirty="0">
                  <a:solidFill>
                    <a:srgbClr val="00205C"/>
                  </a:solidFill>
                  <a:latin typeface="Gotham Book" panose="02000604040000020004" pitchFamily="50" charset="0"/>
                </a:rPr>
                <a:t>Y.T.Ü. </a:t>
              </a:r>
              <a:r>
                <a:rPr lang="tr-TR" sz="1200" dirty="0" smtClean="0">
                  <a:solidFill>
                    <a:srgbClr val="00205C"/>
                  </a:solidFill>
                  <a:latin typeface="Gotham Book" panose="02000604040000020004" pitchFamily="50" charset="0"/>
                </a:rPr>
                <a:t>MİMARLIK FAKÜLTESİ</a:t>
              </a:r>
              <a:endParaRPr lang="tr-TR" sz="1200" dirty="0">
                <a:solidFill>
                  <a:srgbClr val="00205C"/>
                </a:solidFill>
                <a:latin typeface="Gotham Book" panose="02000604040000020004" pitchFamily="50" charset="0"/>
              </a:endParaRPr>
            </a:p>
            <a:p>
              <a:pPr algn="ctr"/>
              <a:r>
                <a:rPr lang="tr-TR" sz="1200" dirty="0" smtClean="0">
                  <a:solidFill>
                    <a:srgbClr val="00205C"/>
                  </a:solidFill>
                  <a:latin typeface="Gotham Bold" pitchFamily="50" charset="0"/>
                </a:rPr>
                <a:t>MİMARLIK BÖLÜMÜ</a:t>
              </a:r>
              <a:endParaRPr lang="tr-TR" sz="1200" dirty="0">
                <a:solidFill>
                  <a:srgbClr val="00205C"/>
                </a:solidFill>
                <a:latin typeface="Gotham Bold" pitchFamily="50" charset="0"/>
              </a:endParaRPr>
            </a:p>
          </p:txBody>
        </p:sp>
      </p:grpSp>
      <p:grpSp>
        <p:nvGrpSpPr>
          <p:cNvPr id="51" name="Grup 50">
            <a:extLst>
              <a:ext uri="{FF2B5EF4-FFF2-40B4-BE49-F238E27FC236}">
                <a16:creationId xmlns="" xmlns:a16="http://schemas.microsoft.com/office/drawing/2014/main" id="{F16600CE-5B35-4557-8A1C-318FB9E9012E}"/>
              </a:ext>
            </a:extLst>
          </p:cNvPr>
          <p:cNvGrpSpPr/>
          <p:nvPr/>
        </p:nvGrpSpPr>
        <p:grpSpPr>
          <a:xfrm>
            <a:off x="1071612" y="1340590"/>
            <a:ext cx="9880605" cy="5248476"/>
            <a:chOff x="932440" y="1634350"/>
            <a:chExt cx="9880605" cy="5248476"/>
          </a:xfrm>
        </p:grpSpPr>
        <p:grpSp>
          <p:nvGrpSpPr>
            <p:cNvPr id="40" name="Grup 39">
              <a:extLst>
                <a:ext uri="{FF2B5EF4-FFF2-40B4-BE49-F238E27FC236}">
                  <a16:creationId xmlns="" xmlns:a16="http://schemas.microsoft.com/office/drawing/2014/main" id="{AB7532F5-2780-4CFA-A996-5F1AD3127600}"/>
                </a:ext>
              </a:extLst>
            </p:cNvPr>
            <p:cNvGrpSpPr/>
            <p:nvPr/>
          </p:nvGrpSpPr>
          <p:grpSpPr>
            <a:xfrm>
              <a:off x="932440" y="1634350"/>
              <a:ext cx="9880605" cy="5248476"/>
              <a:chOff x="536206" y="1668946"/>
              <a:chExt cx="9880605" cy="5248476"/>
            </a:xfrm>
          </p:grpSpPr>
          <p:pic>
            <p:nvPicPr>
              <p:cNvPr id="4" name="Resim 3">
                <a:extLst>
                  <a:ext uri="{FF2B5EF4-FFF2-40B4-BE49-F238E27FC236}">
                    <a16:creationId xmlns="" xmlns:a16="http://schemas.microsoft.com/office/drawing/2014/main" id="{96711319-BF70-4C59-83B5-EC242EEBE2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4770" y="3091883"/>
                <a:ext cx="2957812" cy="2563437"/>
              </a:xfrm>
              <a:prstGeom prst="rect">
                <a:avLst/>
              </a:prstGeom>
            </p:spPr>
          </p:pic>
          <p:pic>
            <p:nvPicPr>
              <p:cNvPr id="15" name="Resim 14">
                <a:extLst>
                  <a:ext uri="{FF2B5EF4-FFF2-40B4-BE49-F238E27FC236}">
                    <a16:creationId xmlns="" xmlns:a16="http://schemas.microsoft.com/office/drawing/2014/main" id="{2814B037-F577-45A3-8A78-FB6ABFF51A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91" y="1724158"/>
                <a:ext cx="4188261" cy="1482850"/>
              </a:xfrm>
              <a:prstGeom prst="rect">
                <a:avLst/>
              </a:prstGeom>
            </p:spPr>
          </p:pic>
          <p:pic>
            <p:nvPicPr>
              <p:cNvPr id="18" name="Resim 17">
                <a:extLst>
                  <a:ext uri="{FF2B5EF4-FFF2-40B4-BE49-F238E27FC236}">
                    <a16:creationId xmlns="" xmlns:a16="http://schemas.microsoft.com/office/drawing/2014/main" id="{DB9C6F74-5D2D-44C3-AE82-DE1AE7FC37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6206" y="2695244"/>
                <a:ext cx="3738674" cy="1112137"/>
              </a:xfrm>
              <a:prstGeom prst="rect">
                <a:avLst/>
              </a:prstGeom>
            </p:spPr>
          </p:pic>
          <p:pic>
            <p:nvPicPr>
              <p:cNvPr id="20" name="Resim 19">
                <a:extLst>
                  <a:ext uri="{FF2B5EF4-FFF2-40B4-BE49-F238E27FC236}">
                    <a16:creationId xmlns="" xmlns:a16="http://schemas.microsoft.com/office/drawing/2014/main" id="{2644C6B4-8D49-4419-92CB-DBFF56C384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983" y="3697751"/>
                <a:ext cx="3502049" cy="1104250"/>
              </a:xfrm>
              <a:prstGeom prst="rect">
                <a:avLst/>
              </a:prstGeom>
            </p:spPr>
          </p:pic>
          <p:pic>
            <p:nvPicPr>
              <p:cNvPr id="22" name="Resim 21">
                <a:extLst>
                  <a:ext uri="{FF2B5EF4-FFF2-40B4-BE49-F238E27FC236}">
                    <a16:creationId xmlns="" xmlns:a16="http://schemas.microsoft.com/office/drawing/2014/main" id="{305621AB-6F16-4ED6-BDC2-CBEBE7B5DE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866" y="4752170"/>
                <a:ext cx="3699236" cy="1104250"/>
              </a:xfrm>
              <a:prstGeom prst="rect">
                <a:avLst/>
              </a:prstGeom>
            </p:spPr>
          </p:pic>
          <p:pic>
            <p:nvPicPr>
              <p:cNvPr id="24" name="Resim 23">
                <a:extLst>
                  <a:ext uri="{FF2B5EF4-FFF2-40B4-BE49-F238E27FC236}">
                    <a16:creationId xmlns="" xmlns:a16="http://schemas.microsoft.com/office/drawing/2014/main" id="{71DC27EF-731C-4532-9101-99D4D88F93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477" y="5550406"/>
                <a:ext cx="4251361" cy="1356650"/>
              </a:xfrm>
              <a:prstGeom prst="rect">
                <a:avLst/>
              </a:prstGeom>
            </p:spPr>
          </p:pic>
          <p:pic>
            <p:nvPicPr>
              <p:cNvPr id="31" name="Resim 30">
                <a:extLst>
                  <a:ext uri="{FF2B5EF4-FFF2-40B4-BE49-F238E27FC236}">
                    <a16:creationId xmlns="" xmlns:a16="http://schemas.microsoft.com/office/drawing/2014/main" id="{46298D3D-50A8-4AC9-B257-29D676C289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5999" y="1668946"/>
                <a:ext cx="4314461" cy="1538062"/>
              </a:xfrm>
              <a:prstGeom prst="rect">
                <a:avLst/>
              </a:prstGeom>
            </p:spPr>
          </p:pic>
          <p:pic>
            <p:nvPicPr>
              <p:cNvPr id="33" name="Resim 32">
                <a:extLst>
                  <a:ext uri="{FF2B5EF4-FFF2-40B4-BE49-F238E27FC236}">
                    <a16:creationId xmlns="" xmlns:a16="http://schemas.microsoft.com/office/drawing/2014/main" id="{56215DEE-E492-4879-8A35-13C7789DD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70391" y="2696728"/>
                <a:ext cx="3817550" cy="1112137"/>
              </a:xfrm>
              <a:prstGeom prst="rect">
                <a:avLst/>
              </a:prstGeom>
            </p:spPr>
          </p:pic>
          <p:pic>
            <p:nvPicPr>
              <p:cNvPr id="35" name="Resim 34">
                <a:extLst>
                  <a:ext uri="{FF2B5EF4-FFF2-40B4-BE49-F238E27FC236}">
                    <a16:creationId xmlns="" xmlns:a16="http://schemas.microsoft.com/office/drawing/2014/main" id="{71CEB789-660D-43CB-A226-416C171275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14904" y="3694086"/>
                <a:ext cx="3573037" cy="1104250"/>
              </a:xfrm>
              <a:prstGeom prst="rect">
                <a:avLst/>
              </a:prstGeom>
            </p:spPr>
          </p:pic>
          <p:pic>
            <p:nvPicPr>
              <p:cNvPr id="37" name="Resim 36">
                <a:extLst>
                  <a:ext uri="{FF2B5EF4-FFF2-40B4-BE49-F238E27FC236}">
                    <a16:creationId xmlns="" xmlns:a16="http://schemas.microsoft.com/office/drawing/2014/main" id="{27854F89-C7C2-418A-9FA4-CFC4016756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46587" y="4752237"/>
                <a:ext cx="3770224" cy="1104250"/>
              </a:xfrm>
              <a:prstGeom prst="rect">
                <a:avLst/>
              </a:prstGeom>
            </p:spPr>
          </p:pic>
          <p:pic>
            <p:nvPicPr>
              <p:cNvPr id="39" name="Resim 38">
                <a:extLst>
                  <a:ext uri="{FF2B5EF4-FFF2-40B4-BE49-F238E27FC236}">
                    <a16:creationId xmlns="" xmlns:a16="http://schemas.microsoft.com/office/drawing/2014/main" id="{7FC79DE2-810E-43C8-8B39-29F753C030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0224" y="5560772"/>
                <a:ext cx="4330236" cy="1356650"/>
              </a:xfrm>
              <a:prstGeom prst="rect">
                <a:avLst/>
              </a:prstGeom>
            </p:spPr>
          </p:pic>
        </p:grpSp>
        <p:sp>
          <p:nvSpPr>
            <p:cNvPr id="41" name="Metin kutusu 40">
              <a:extLst>
                <a:ext uri="{FF2B5EF4-FFF2-40B4-BE49-F238E27FC236}">
                  <a16:creationId xmlns="" xmlns:a16="http://schemas.microsoft.com/office/drawing/2014/main" id="{DA94BDAD-0314-47EB-B21C-B521799F529E}"/>
                </a:ext>
              </a:extLst>
            </p:cNvPr>
            <p:cNvSpPr txBox="1"/>
            <p:nvPr/>
          </p:nvSpPr>
          <p:spPr>
            <a:xfrm>
              <a:off x="1023695" y="1938037"/>
              <a:ext cx="1899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900" dirty="0" smtClean="0">
                  <a:solidFill>
                    <a:schemeClr val="bg1"/>
                  </a:solidFill>
                  <a:latin typeface="Gotham Medium" panose="02000604030000020004" pitchFamily="50" charset="0"/>
                </a:rPr>
                <a:t>YAPILARIN YENİDEN İŞLEVLENDİRİLMESİ</a:t>
              </a:r>
              <a:endParaRPr lang="tr-TR" sz="900" dirty="0">
                <a:solidFill>
                  <a:schemeClr val="bg1"/>
                </a:solidFill>
                <a:latin typeface="Gotham Medium" panose="02000604030000020004" pitchFamily="50" charset="0"/>
              </a:endParaRPr>
            </a:p>
          </p:txBody>
        </p:sp>
        <p:sp>
          <p:nvSpPr>
            <p:cNvPr id="42" name="Metin kutusu 41">
              <a:extLst>
                <a:ext uri="{FF2B5EF4-FFF2-40B4-BE49-F238E27FC236}">
                  <a16:creationId xmlns="" xmlns:a16="http://schemas.microsoft.com/office/drawing/2014/main" id="{429FC73C-42C1-449E-BA10-F4B5539AEF48}"/>
                </a:ext>
              </a:extLst>
            </p:cNvPr>
            <p:cNvSpPr txBox="1"/>
            <p:nvPr/>
          </p:nvSpPr>
          <p:spPr>
            <a:xfrm>
              <a:off x="1195282" y="2843617"/>
              <a:ext cx="1814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900" smtClean="0">
                  <a:solidFill>
                    <a:schemeClr val="bg1"/>
                  </a:solidFill>
                  <a:latin typeface="Gotham Medium" panose="02000604030000020004" pitchFamily="50" charset="0"/>
                </a:rPr>
                <a:t>YAPI MALZEMELERİNİN YAŞAM DÖNGÜSÜ</a:t>
              </a:r>
              <a:endParaRPr lang="tr-TR" sz="900" dirty="0">
                <a:solidFill>
                  <a:schemeClr val="bg1"/>
                </a:solidFill>
                <a:latin typeface="Gotham Medium" panose="02000604030000020004" pitchFamily="50" charset="0"/>
              </a:endParaRPr>
            </a:p>
          </p:txBody>
        </p:sp>
        <p:sp>
          <p:nvSpPr>
            <p:cNvPr id="43" name="Metin kutusu 42">
              <a:extLst>
                <a:ext uri="{FF2B5EF4-FFF2-40B4-BE49-F238E27FC236}">
                  <a16:creationId xmlns="" xmlns:a16="http://schemas.microsoft.com/office/drawing/2014/main" id="{64626147-D2EF-41D9-BD08-2F7DC8F66B9D}"/>
                </a:ext>
              </a:extLst>
            </p:cNvPr>
            <p:cNvSpPr txBox="1"/>
            <p:nvPr/>
          </p:nvSpPr>
          <p:spPr>
            <a:xfrm>
              <a:off x="1023695" y="3851752"/>
              <a:ext cx="19750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900" smtClean="0">
                  <a:solidFill>
                    <a:schemeClr val="bg1"/>
                  </a:solidFill>
                  <a:latin typeface="Gotham Medium" panose="02000604030000020004" pitchFamily="50" charset="0"/>
                </a:rPr>
                <a:t>SÜRDÜRÜLEBİLİR MİMARİ TASARIM PARAMETRELERİ</a:t>
              </a:r>
              <a:endParaRPr lang="tr-TR" sz="900" dirty="0">
                <a:solidFill>
                  <a:schemeClr val="bg1"/>
                </a:solidFill>
                <a:latin typeface="Gotham Medium" panose="02000604030000020004" pitchFamily="50" charset="0"/>
              </a:endParaRPr>
            </a:p>
          </p:txBody>
        </p:sp>
        <p:sp>
          <p:nvSpPr>
            <p:cNvPr id="44" name="Metin kutusu 43">
              <a:extLst>
                <a:ext uri="{FF2B5EF4-FFF2-40B4-BE49-F238E27FC236}">
                  <a16:creationId xmlns="" xmlns:a16="http://schemas.microsoft.com/office/drawing/2014/main" id="{FF620FDD-39FC-4CA4-AB0B-F24FF21D5636}"/>
                </a:ext>
              </a:extLst>
            </p:cNvPr>
            <p:cNvSpPr txBox="1"/>
            <p:nvPr/>
          </p:nvSpPr>
          <p:spPr>
            <a:xfrm>
              <a:off x="1023695" y="4954291"/>
              <a:ext cx="1985837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900" smtClean="0">
                  <a:solidFill>
                    <a:schemeClr val="bg1"/>
                  </a:solidFill>
                  <a:latin typeface="Gotham Medium" panose="02000604030000020004" pitchFamily="50" charset="0"/>
                </a:rPr>
                <a:t>YAPILI ÇEVRELERDE TASARIM PARAMETRELERİNİN OLUŞTURULMASI</a:t>
              </a:r>
              <a:endParaRPr lang="tr-TR" sz="900" dirty="0">
                <a:solidFill>
                  <a:schemeClr val="bg1"/>
                </a:solidFill>
                <a:latin typeface="Gotham Medium" panose="02000604030000020004" pitchFamily="50" charset="0"/>
              </a:endParaRPr>
            </a:p>
          </p:txBody>
        </p:sp>
        <p:sp>
          <p:nvSpPr>
            <p:cNvPr id="45" name="Metin kutusu 44">
              <a:extLst>
                <a:ext uri="{FF2B5EF4-FFF2-40B4-BE49-F238E27FC236}">
                  <a16:creationId xmlns="" xmlns:a16="http://schemas.microsoft.com/office/drawing/2014/main" id="{777DE57E-EAC2-403E-AE96-A18980D90AA3}"/>
                </a:ext>
              </a:extLst>
            </p:cNvPr>
            <p:cNvSpPr txBox="1"/>
            <p:nvPr/>
          </p:nvSpPr>
          <p:spPr>
            <a:xfrm>
              <a:off x="1218279" y="6129005"/>
              <a:ext cx="173637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800" dirty="0" smtClean="0">
                  <a:solidFill>
                    <a:schemeClr val="bg1"/>
                  </a:solidFill>
                  <a:latin typeface="Gotham Medium" panose="02000604030000020004" pitchFamily="50" charset="0"/>
                </a:rPr>
                <a:t>KONUT PİYASASI DİNAMİKLERİ</a:t>
              </a:r>
              <a:endParaRPr lang="tr-TR" sz="800" dirty="0">
                <a:solidFill>
                  <a:schemeClr val="bg1"/>
                </a:solidFill>
                <a:latin typeface="Gotham Medium" panose="02000604030000020004" pitchFamily="50" charset="0"/>
              </a:endParaRPr>
            </a:p>
          </p:txBody>
        </p:sp>
        <p:sp>
          <p:nvSpPr>
            <p:cNvPr id="46" name="Metin kutusu 45">
              <a:extLst>
                <a:ext uri="{FF2B5EF4-FFF2-40B4-BE49-F238E27FC236}">
                  <a16:creationId xmlns="" xmlns:a16="http://schemas.microsoft.com/office/drawing/2014/main" id="{B9163F31-7010-4478-BCDF-A964886CC291}"/>
                </a:ext>
              </a:extLst>
            </p:cNvPr>
            <p:cNvSpPr txBox="1"/>
            <p:nvPr/>
          </p:nvSpPr>
          <p:spPr>
            <a:xfrm>
              <a:off x="8662202" y="1894326"/>
              <a:ext cx="1888135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900" dirty="0" smtClean="0">
                  <a:solidFill>
                    <a:schemeClr val="bg1"/>
                  </a:solidFill>
                  <a:latin typeface="Gotham Medium" panose="02000604030000020004" pitchFamily="50" charset="0"/>
                </a:rPr>
                <a:t>TARİHİ YAPILARIN ONARIMINDA YENİLİKÇİ ÇÖZÜMLER</a:t>
              </a:r>
              <a:endParaRPr lang="tr-TR" sz="900" dirty="0">
                <a:solidFill>
                  <a:schemeClr val="bg1"/>
                </a:solidFill>
                <a:latin typeface="Gotham Medium" panose="02000604030000020004" pitchFamily="50" charset="0"/>
              </a:endParaRPr>
            </a:p>
          </p:txBody>
        </p:sp>
        <p:sp>
          <p:nvSpPr>
            <p:cNvPr id="47" name="Metin kutusu 46">
              <a:extLst>
                <a:ext uri="{FF2B5EF4-FFF2-40B4-BE49-F238E27FC236}">
                  <a16:creationId xmlns="" xmlns:a16="http://schemas.microsoft.com/office/drawing/2014/main" id="{4C1F909F-7797-41B2-9B46-83F86F6C914A}"/>
                </a:ext>
              </a:extLst>
            </p:cNvPr>
            <p:cNvSpPr txBox="1"/>
            <p:nvPr/>
          </p:nvSpPr>
          <p:spPr>
            <a:xfrm>
              <a:off x="8688268" y="2931502"/>
              <a:ext cx="186206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900" dirty="0" smtClean="0">
                  <a:solidFill>
                    <a:schemeClr val="bg1"/>
                  </a:solidFill>
                  <a:latin typeface="Gotham Medium" panose="02000604030000020004" pitchFamily="50" charset="0"/>
                </a:rPr>
                <a:t>GELENEKSEL </a:t>
              </a:r>
              <a:r>
                <a:rPr lang="tr-TR" sz="900" smtClean="0">
                  <a:solidFill>
                    <a:schemeClr val="bg1"/>
                  </a:solidFill>
                  <a:latin typeface="Gotham Medium" panose="02000604030000020004" pitchFamily="50" charset="0"/>
                </a:rPr>
                <a:t>YAPIM SİSTEMLERİNİN ARAŞTIRILMASI</a:t>
              </a:r>
              <a:endParaRPr lang="tr-TR" sz="900" dirty="0">
                <a:solidFill>
                  <a:schemeClr val="bg1"/>
                </a:solidFill>
                <a:latin typeface="Gotham Medium" panose="02000604030000020004" pitchFamily="50" charset="0"/>
              </a:endParaRPr>
            </a:p>
          </p:txBody>
        </p:sp>
        <p:sp>
          <p:nvSpPr>
            <p:cNvPr id="48" name="Metin kutusu 47">
              <a:extLst>
                <a:ext uri="{FF2B5EF4-FFF2-40B4-BE49-F238E27FC236}">
                  <a16:creationId xmlns="" xmlns:a16="http://schemas.microsoft.com/office/drawing/2014/main" id="{A3AFA9D4-26F2-4C0B-AD08-EDB15F563482}"/>
                </a:ext>
              </a:extLst>
            </p:cNvPr>
            <p:cNvSpPr txBox="1"/>
            <p:nvPr/>
          </p:nvSpPr>
          <p:spPr>
            <a:xfrm>
              <a:off x="8711562" y="3936524"/>
              <a:ext cx="1838775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900" dirty="0" smtClean="0">
                  <a:solidFill>
                    <a:schemeClr val="bg1"/>
                  </a:solidFill>
                  <a:latin typeface="Gotham Medium" panose="02000604030000020004" pitchFamily="50" charset="0"/>
                </a:rPr>
                <a:t>TARİHİ YAPILARIN STRÜKTÜREL OLARAK GÜÇLENDİRİLEMESİ</a:t>
              </a:r>
              <a:endParaRPr lang="tr-TR" sz="900" dirty="0">
                <a:solidFill>
                  <a:schemeClr val="bg1"/>
                </a:solidFill>
                <a:latin typeface="Gotham Medium" panose="02000604030000020004" pitchFamily="50" charset="0"/>
              </a:endParaRPr>
            </a:p>
          </p:txBody>
        </p:sp>
        <p:sp>
          <p:nvSpPr>
            <p:cNvPr id="49" name="Metin kutusu 48">
              <a:extLst>
                <a:ext uri="{FF2B5EF4-FFF2-40B4-BE49-F238E27FC236}">
                  <a16:creationId xmlns="" xmlns:a16="http://schemas.microsoft.com/office/drawing/2014/main" id="{8A51756B-B052-4447-BB74-75B3C13082B2}"/>
                </a:ext>
              </a:extLst>
            </p:cNvPr>
            <p:cNvSpPr txBox="1"/>
            <p:nvPr/>
          </p:nvSpPr>
          <p:spPr>
            <a:xfrm>
              <a:off x="8711562" y="5012826"/>
              <a:ext cx="19931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900" dirty="0" smtClean="0">
                  <a:solidFill>
                    <a:schemeClr val="bg1"/>
                  </a:solidFill>
                  <a:latin typeface="Gotham Medium" panose="02000604030000020004" pitchFamily="50" charset="0"/>
                </a:rPr>
                <a:t>BİNA BİLGİ MODELLEME (BIM) SİSTEMLERİ</a:t>
              </a:r>
              <a:endParaRPr lang="tr-TR" sz="900" dirty="0">
                <a:solidFill>
                  <a:schemeClr val="bg1"/>
                </a:solidFill>
                <a:latin typeface="Gotham Medium" panose="02000604030000020004" pitchFamily="50" charset="0"/>
              </a:endParaRPr>
            </a:p>
          </p:txBody>
        </p:sp>
        <p:sp>
          <p:nvSpPr>
            <p:cNvPr id="50" name="Metin kutusu 49">
              <a:extLst>
                <a:ext uri="{FF2B5EF4-FFF2-40B4-BE49-F238E27FC236}">
                  <a16:creationId xmlns="" xmlns:a16="http://schemas.microsoft.com/office/drawing/2014/main" id="{D2E3D832-4DB4-48F1-9460-FCB37A8E4CF7}"/>
                </a:ext>
              </a:extLst>
            </p:cNvPr>
            <p:cNvSpPr txBox="1"/>
            <p:nvPr/>
          </p:nvSpPr>
          <p:spPr>
            <a:xfrm>
              <a:off x="8729005" y="5964799"/>
              <a:ext cx="184731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tr-TR" sz="700" dirty="0">
                <a:solidFill>
                  <a:schemeClr val="bg1"/>
                </a:solidFill>
                <a:latin typeface="Gotham Medium" panose="02000604030000020004" pitchFamily="50" charset="0"/>
              </a:endParaRPr>
            </a:p>
          </p:txBody>
        </p:sp>
      </p:grpSp>
      <p:sp>
        <p:nvSpPr>
          <p:cNvPr id="36" name="Dikdörtgen 35">
            <a:extLst>
              <a:ext uri="{FF2B5EF4-FFF2-40B4-BE49-F238E27FC236}">
                <a16:creationId xmlns="" xmlns:a16="http://schemas.microsoft.com/office/drawing/2014/main" id="{5F01D9DA-BFB7-4BF5-9D49-AA8EF70C95FA}"/>
              </a:ext>
            </a:extLst>
          </p:cNvPr>
          <p:cNvSpPr/>
          <p:nvPr/>
        </p:nvSpPr>
        <p:spPr>
          <a:xfrm>
            <a:off x="1620386" y="455167"/>
            <a:ext cx="707046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ok" panose="02000604040000020004" pitchFamily="50" charset="0"/>
              </a:rPr>
              <a:t>AR-GE, YENİLİKÇİLİK VE GİRİŞİMCİLİK</a:t>
            </a:r>
          </a:p>
        </p:txBody>
      </p:sp>
      <p:sp>
        <p:nvSpPr>
          <p:cNvPr id="38" name="Dikdörtgen 37">
            <a:extLst>
              <a:ext uri="{FF2B5EF4-FFF2-40B4-BE49-F238E27FC236}">
                <a16:creationId xmlns="" xmlns:a16="http://schemas.microsoft.com/office/drawing/2014/main" id="{94863A79-4C8E-4FA0-8EF0-DF66DF2DD31B}"/>
              </a:ext>
            </a:extLst>
          </p:cNvPr>
          <p:cNvSpPr/>
          <p:nvPr/>
        </p:nvSpPr>
        <p:spPr>
          <a:xfrm>
            <a:off x="1637022" y="825914"/>
            <a:ext cx="627421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ld" pitchFamily="50" charset="0"/>
              </a:rPr>
              <a:t>TEMATİK ARAŞTIRMA ALANLARI</a:t>
            </a:r>
          </a:p>
        </p:txBody>
      </p:sp>
      <p:sp>
        <p:nvSpPr>
          <p:cNvPr id="56" name="Metin kutusu 48">
            <a:extLst>
              <a:ext uri="{FF2B5EF4-FFF2-40B4-BE49-F238E27FC236}">
                <a16:creationId xmlns="" xmlns:a16="http://schemas.microsoft.com/office/drawing/2014/main" id="{8A51756B-B052-4447-BB74-75B3C13082B2}"/>
              </a:ext>
            </a:extLst>
          </p:cNvPr>
          <p:cNvSpPr txBox="1"/>
          <p:nvPr/>
        </p:nvSpPr>
        <p:spPr>
          <a:xfrm>
            <a:off x="8868176" y="5787471"/>
            <a:ext cx="1993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00" dirty="0" smtClean="0">
                <a:solidFill>
                  <a:schemeClr val="bg1"/>
                </a:solidFill>
                <a:latin typeface="Gotham Medium" panose="02000604030000020004" pitchFamily="50" charset="0"/>
              </a:rPr>
              <a:t>YAPIM YÖNETİMİNDE BİM KULLANIMI</a:t>
            </a:r>
            <a:endParaRPr lang="tr-TR" sz="900" dirty="0">
              <a:solidFill>
                <a:schemeClr val="bg1"/>
              </a:solidFill>
              <a:latin typeface="Gotham Medium" panose="02000604030000020004" pitchFamily="50" charset="0"/>
            </a:endParaRPr>
          </a:p>
        </p:txBody>
      </p:sp>
      <p:pic>
        <p:nvPicPr>
          <p:cNvPr id="60" name="Resim 38">
            <a:extLst>
              <a:ext uri="{FF2B5EF4-FFF2-40B4-BE49-F238E27FC236}">
                <a16:creationId xmlns="" xmlns:a16="http://schemas.microsoft.com/office/drawing/2014/main" id="{87E9D2B1-E51F-400C-9176-7AC6E992488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871" y="3298100"/>
            <a:ext cx="1460986" cy="1460986"/>
          </a:xfrm>
          <a:prstGeom prst="rect">
            <a:avLst/>
          </a:prstGeom>
        </p:spPr>
      </p:pic>
      <p:sp>
        <p:nvSpPr>
          <p:cNvPr id="61" name="Text Box 1"/>
          <p:cNvSpPr txBox="1"/>
          <p:nvPr/>
        </p:nvSpPr>
        <p:spPr>
          <a:xfrm>
            <a:off x="5323010" y="4812576"/>
            <a:ext cx="1367242" cy="120508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1" vert="horz" wrap="none" lIns="91440" tIns="45720" rIns="91440" bIns="45720" numCol="1" spcCol="0" rtlCol="0" fromWordArt="0" anchor="t" anchorCtr="0" forceAA="0" compatLnSpc="1">
            <a:prstTxWarp prst="textArchDown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200" b="1" dirty="0">
                <a:ln>
                  <a:noFill/>
                </a:ln>
                <a:solidFill>
                  <a:srgbClr val="00205C"/>
                </a:solidFill>
                <a:latin typeface="Times New Roman" charset="0"/>
                <a:ea typeface="Times New Roman" charset="0"/>
                <a:cs typeface="Times New Roman" charset="0"/>
              </a:rPr>
              <a:t>Mimarlık Bölümü</a:t>
            </a:r>
            <a:endParaRPr lang="en-US" sz="500" dirty="0">
              <a:solidFill>
                <a:srgbClr val="00205C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48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ED5389DC-A203-4E20-96D7-C65C9028F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7205"/>
            <a:ext cx="12191999" cy="6858000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="" xmlns:a16="http://schemas.microsoft.com/office/drawing/2014/main" id="{F833EF31-924E-405C-8E56-8F4CFB279918}"/>
              </a:ext>
            </a:extLst>
          </p:cNvPr>
          <p:cNvSpPr txBox="1"/>
          <p:nvPr/>
        </p:nvSpPr>
        <p:spPr>
          <a:xfrm>
            <a:off x="179838" y="1832789"/>
            <a:ext cx="24981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1600" dirty="0">
                <a:solidFill>
                  <a:srgbClr val="A9936E"/>
                </a:solidFill>
                <a:latin typeface="Gotham Bold" pitchFamily="50" charset="0"/>
              </a:rPr>
              <a:t>Laboratuvarlar</a:t>
            </a:r>
          </a:p>
          <a:p>
            <a:pPr marL="285750" indent="-285750">
              <a:lnSpc>
                <a:spcPct val="150000"/>
              </a:lnSpc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Yapı Fiziği Laboratuvarı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="" xmlns:a16="http://schemas.microsoft.com/office/drawing/2014/main" id="{D8DFA04C-B0C3-4894-B43A-5A0827BCF43D}"/>
              </a:ext>
            </a:extLst>
          </p:cNvPr>
          <p:cNvSpPr txBox="1"/>
          <p:nvPr/>
        </p:nvSpPr>
        <p:spPr>
          <a:xfrm>
            <a:off x="179838" y="3173412"/>
            <a:ext cx="54589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dirty="0">
                <a:solidFill>
                  <a:srgbClr val="A9936E"/>
                </a:solidFill>
                <a:latin typeface="Gotham Bold" pitchFamily="50" charset="0"/>
              </a:rPr>
              <a:t>Laboratuvarlarda Yapılan Deney ve Testler:</a:t>
            </a:r>
            <a:endParaRPr lang="tr-TR" sz="1600" dirty="0">
              <a:solidFill>
                <a:srgbClr val="A9936E"/>
              </a:solidFill>
              <a:latin typeface="Gotham Bold" pitchFamily="50" charset="0"/>
            </a:endParaRPr>
          </a:p>
          <a:p>
            <a:pPr marL="285750" indent="-285750">
              <a:lnSpc>
                <a:spcPct val="150000"/>
              </a:lnSpc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Renk 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ölçme</a:t>
            </a:r>
          </a:p>
          <a:p>
            <a:pPr marL="285750" indent="-285750">
              <a:lnSpc>
                <a:spcPct val="150000"/>
              </a:lnSpc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Işıklılık 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ölçme</a:t>
            </a:r>
          </a:p>
          <a:p>
            <a:pPr marL="285750" indent="-285750">
              <a:lnSpc>
                <a:spcPct val="150000"/>
              </a:lnSpc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Aydınlık 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ölçme</a:t>
            </a:r>
          </a:p>
          <a:p>
            <a:pPr marL="285750" indent="-285750">
              <a:lnSpc>
                <a:spcPct val="150000"/>
              </a:lnSpc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Isısal 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konforla ilgili ölçmeler</a:t>
            </a:r>
          </a:p>
          <a:p>
            <a:pPr marL="285750" indent="-285750">
              <a:lnSpc>
                <a:spcPct val="150000"/>
              </a:lnSpc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Gürültü 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düzeyi ile ilgili ölçmeler</a:t>
            </a:r>
          </a:p>
          <a:p>
            <a:pPr marL="285750" indent="-285750">
              <a:lnSpc>
                <a:spcPct val="150000"/>
              </a:lnSpc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Ses 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ve titreşim ile ilgili ölçmeler</a:t>
            </a:r>
          </a:p>
          <a:p>
            <a:pPr marL="285750" indent="-285750">
              <a:lnSpc>
                <a:spcPct val="150000"/>
              </a:lnSpc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Hacim 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akustiği ile ilgili </a:t>
            </a:r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ölçmeler</a:t>
            </a:r>
            <a:endParaRPr lang="tr-TR" sz="1600" dirty="0">
              <a:solidFill>
                <a:srgbClr val="00205C"/>
              </a:solidFill>
              <a:latin typeface="Gotham Medium" panose="02000604030000020004" pitchFamily="50" charset="0"/>
            </a:endParaRPr>
          </a:p>
        </p:txBody>
      </p:sp>
      <p:sp>
        <p:nvSpPr>
          <p:cNvPr id="17" name="Metin kutusu 16">
            <a:extLst>
              <a:ext uri="{FF2B5EF4-FFF2-40B4-BE49-F238E27FC236}">
                <a16:creationId xmlns="" xmlns:a16="http://schemas.microsoft.com/office/drawing/2014/main" id="{3855EBDB-C60D-4306-B693-9DF627AD01FF}"/>
              </a:ext>
            </a:extLst>
          </p:cNvPr>
          <p:cNvSpPr txBox="1"/>
          <p:nvPr/>
        </p:nvSpPr>
        <p:spPr>
          <a:xfrm>
            <a:off x="5820077" y="1836264"/>
            <a:ext cx="43604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1600" dirty="0">
                <a:solidFill>
                  <a:srgbClr val="A9936E"/>
                </a:solidFill>
                <a:latin typeface="Gotham Bold" pitchFamily="50" charset="0"/>
              </a:rPr>
              <a:t>Sayılar ve İstatistikler</a:t>
            </a:r>
          </a:p>
          <a:p>
            <a:pPr marL="285750" indent="-285750">
              <a:lnSpc>
                <a:spcPct val="150000"/>
              </a:lnSpc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Öğretim Elemanına Düşen Laboratuvar Alanı :</a:t>
            </a:r>
          </a:p>
          <a:p>
            <a:pPr marL="285750" indent="-285750">
              <a:lnSpc>
                <a:spcPct val="150000"/>
              </a:lnSpc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600" dirty="0">
                <a:latin typeface="Gotham Medium" panose="02000604030000020004" pitchFamily="50" charset="0"/>
              </a:rPr>
              <a:t>Lisansüstü Programlarındaki Öğrenci Sayıları :</a:t>
            </a:r>
          </a:p>
          <a:p>
            <a:pPr marL="285750" indent="-285750">
              <a:lnSpc>
                <a:spcPct val="150000"/>
              </a:lnSpc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Öğretim Elemanları Dağılımı: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="" xmlns:a16="http://schemas.microsoft.com/office/drawing/2014/main" id="{06C1F3DA-C5CF-4439-A84C-5F8F8DCD2BA9}"/>
              </a:ext>
            </a:extLst>
          </p:cNvPr>
          <p:cNvSpPr txBox="1"/>
          <p:nvPr/>
        </p:nvSpPr>
        <p:spPr>
          <a:xfrm>
            <a:off x="10965512" y="2257801"/>
            <a:ext cx="559769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1600" dirty="0" smtClean="0">
                <a:solidFill>
                  <a:schemeClr val="bg1"/>
                </a:solidFill>
                <a:latin typeface="Gotham Medium" panose="02000604030000020004" pitchFamily="50" charset="0"/>
              </a:rPr>
              <a:t>1 </a:t>
            </a:r>
            <a:r>
              <a:rPr lang="tr-TR" sz="1600" dirty="0" smtClean="0">
                <a:latin typeface="Gotham Medium" panose="02000604030000020004" pitchFamily="50" charset="0"/>
              </a:rPr>
              <a:t>m²</a:t>
            </a:r>
            <a:endParaRPr lang="tr-TR" sz="1600" dirty="0">
              <a:latin typeface="Gotham Medium" panose="02000604030000020004" pitchFamily="50" charset="0"/>
            </a:endParaRPr>
          </a:p>
        </p:txBody>
      </p:sp>
      <p:sp>
        <p:nvSpPr>
          <p:cNvPr id="19" name="Metin kutusu 18">
            <a:extLst>
              <a:ext uri="{FF2B5EF4-FFF2-40B4-BE49-F238E27FC236}">
                <a16:creationId xmlns="" xmlns:a16="http://schemas.microsoft.com/office/drawing/2014/main" id="{2E768B44-57E3-4003-A436-30B013578A3B}"/>
              </a:ext>
            </a:extLst>
          </p:cNvPr>
          <p:cNvSpPr txBox="1"/>
          <p:nvPr/>
        </p:nvSpPr>
        <p:spPr>
          <a:xfrm>
            <a:off x="10965512" y="2661100"/>
            <a:ext cx="492443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1600" dirty="0" smtClean="0">
                <a:latin typeface="Gotham Medium" panose="02000604030000020004" pitchFamily="50" charset="0"/>
              </a:rPr>
              <a:t>886</a:t>
            </a:r>
            <a:endParaRPr lang="tr-TR" sz="1600" dirty="0">
              <a:latin typeface="Gotham Medium" panose="02000604030000020004" pitchFamily="50" charset="0"/>
            </a:endParaRPr>
          </a:p>
        </p:txBody>
      </p:sp>
      <p:graphicFrame>
        <p:nvGraphicFramePr>
          <p:cNvPr id="6" name="Grafik 5">
            <a:extLst>
              <a:ext uri="{FF2B5EF4-FFF2-40B4-BE49-F238E27FC236}">
                <a16:creationId xmlns="" xmlns:a16="http://schemas.microsoft.com/office/drawing/2014/main" id="{5F8189D3-D296-43E8-9C2A-732D2C0B13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9667858"/>
              </p:ext>
            </p:extLst>
          </p:nvPr>
        </p:nvGraphicFramePr>
        <p:xfrm>
          <a:off x="6238586" y="3338930"/>
          <a:ext cx="5605280" cy="1897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2" name="Grup 21">
            <a:extLst>
              <a:ext uri="{FF2B5EF4-FFF2-40B4-BE49-F238E27FC236}">
                <a16:creationId xmlns="" xmlns:a16="http://schemas.microsoft.com/office/drawing/2014/main" id="{B7E9A8C5-857D-46D9-B67E-16A8B4B2B1BE}"/>
              </a:ext>
            </a:extLst>
          </p:cNvPr>
          <p:cNvGrpSpPr/>
          <p:nvPr/>
        </p:nvGrpSpPr>
        <p:grpSpPr>
          <a:xfrm>
            <a:off x="332247" y="0"/>
            <a:ext cx="1192985" cy="1336404"/>
            <a:chOff x="475122" y="43031"/>
            <a:chExt cx="1192985" cy="1336404"/>
          </a:xfrm>
        </p:grpSpPr>
        <p:pic>
          <p:nvPicPr>
            <p:cNvPr id="23" name="Resim 22">
              <a:extLst>
                <a:ext uri="{FF2B5EF4-FFF2-40B4-BE49-F238E27FC236}">
                  <a16:creationId xmlns="" xmlns:a16="http://schemas.microsoft.com/office/drawing/2014/main" id="{0D74E254-DE7C-43A2-89D3-61CFE8A74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22" y="43031"/>
              <a:ext cx="1192985" cy="1336404"/>
            </a:xfrm>
            <a:prstGeom prst="rect">
              <a:avLst/>
            </a:prstGeom>
          </p:spPr>
        </p:pic>
        <p:pic>
          <p:nvPicPr>
            <p:cNvPr id="24" name="Resim 23">
              <a:extLst>
                <a:ext uri="{FF2B5EF4-FFF2-40B4-BE49-F238E27FC236}">
                  <a16:creationId xmlns="" xmlns:a16="http://schemas.microsoft.com/office/drawing/2014/main" id="{3BB26C83-FE69-43D0-A669-796D0E204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841" y="217435"/>
              <a:ext cx="1097545" cy="1097545"/>
            </a:xfrm>
            <a:prstGeom prst="rect">
              <a:avLst/>
            </a:prstGeom>
          </p:spPr>
        </p:pic>
      </p:grpSp>
      <p:pic>
        <p:nvPicPr>
          <p:cNvPr id="25" name="Resim 24">
            <a:extLst>
              <a:ext uri="{FF2B5EF4-FFF2-40B4-BE49-F238E27FC236}">
                <a16:creationId xmlns="" xmlns:a16="http://schemas.microsoft.com/office/drawing/2014/main" id="{4CA6FA67-9ECE-4E84-B515-D307B8BFEF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4" y="311010"/>
            <a:ext cx="818450" cy="819570"/>
          </a:xfrm>
          <a:prstGeom prst="rect">
            <a:avLst/>
          </a:prstGeom>
        </p:spPr>
      </p:pic>
      <p:grpSp>
        <p:nvGrpSpPr>
          <p:cNvPr id="27" name="Grup 26">
            <a:extLst>
              <a:ext uri="{FF2B5EF4-FFF2-40B4-BE49-F238E27FC236}">
                <a16:creationId xmlns="" xmlns:a16="http://schemas.microsoft.com/office/drawing/2014/main" id="{DEFB9CAD-D2ED-4C7E-BFA4-8B859AAE118D}"/>
              </a:ext>
            </a:extLst>
          </p:cNvPr>
          <p:cNvGrpSpPr/>
          <p:nvPr/>
        </p:nvGrpSpPr>
        <p:grpSpPr>
          <a:xfrm>
            <a:off x="0" y="6381355"/>
            <a:ext cx="12192000" cy="461665"/>
            <a:chOff x="0" y="6381355"/>
            <a:chExt cx="12192000" cy="461665"/>
          </a:xfrm>
        </p:grpSpPr>
        <p:cxnSp>
          <p:nvCxnSpPr>
            <p:cNvPr id="28" name="Düz Bağlayıcı 27">
              <a:extLst>
                <a:ext uri="{FF2B5EF4-FFF2-40B4-BE49-F238E27FC236}">
                  <a16:creationId xmlns="" xmlns:a16="http://schemas.microsoft.com/office/drawing/2014/main" id="{E85046B2-9149-4D97-8767-48F71056B164}"/>
                </a:ext>
              </a:extLst>
            </p:cNvPr>
            <p:cNvCxnSpPr/>
            <p:nvPr/>
          </p:nvCxnSpPr>
          <p:spPr>
            <a:xfrm>
              <a:off x="0" y="6610525"/>
              <a:ext cx="12192000" cy="0"/>
            </a:xfrm>
            <a:prstGeom prst="line">
              <a:avLst/>
            </a:prstGeom>
            <a:ln w="28575">
              <a:solidFill>
                <a:srgbClr val="A9936E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9" name="Dikdörtgen 28">
              <a:extLst>
                <a:ext uri="{FF2B5EF4-FFF2-40B4-BE49-F238E27FC236}">
                  <a16:creationId xmlns="" xmlns:a16="http://schemas.microsoft.com/office/drawing/2014/main" id="{942976F0-FFAC-406D-B85C-00F5CA5D8E12}"/>
                </a:ext>
              </a:extLst>
            </p:cNvPr>
            <p:cNvSpPr/>
            <p:nvPr/>
          </p:nvSpPr>
          <p:spPr>
            <a:xfrm>
              <a:off x="4953125" y="6381355"/>
              <a:ext cx="2266582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tr-TR" sz="1200" dirty="0">
                  <a:solidFill>
                    <a:srgbClr val="00205C"/>
                  </a:solidFill>
                  <a:latin typeface="Gotham Book" panose="02000604040000020004" pitchFamily="50" charset="0"/>
                </a:rPr>
                <a:t>Y.T.Ü. </a:t>
              </a:r>
              <a:r>
                <a:rPr lang="tr-TR" sz="1200" dirty="0" smtClean="0">
                  <a:solidFill>
                    <a:srgbClr val="00205C"/>
                  </a:solidFill>
                  <a:latin typeface="Gotham Book" panose="02000604040000020004" pitchFamily="50" charset="0"/>
                </a:rPr>
                <a:t>MİMARLIK FAKÜLTESİ</a:t>
              </a:r>
              <a:endParaRPr lang="tr-TR" sz="1200" dirty="0">
                <a:solidFill>
                  <a:srgbClr val="00205C"/>
                </a:solidFill>
                <a:latin typeface="Gotham Book" panose="02000604040000020004" pitchFamily="50" charset="0"/>
              </a:endParaRPr>
            </a:p>
            <a:p>
              <a:pPr algn="ctr"/>
              <a:r>
                <a:rPr lang="tr-TR" sz="1200" dirty="0" smtClean="0">
                  <a:solidFill>
                    <a:srgbClr val="00205C"/>
                  </a:solidFill>
                  <a:latin typeface="Gotham Bold" pitchFamily="50" charset="0"/>
                </a:rPr>
                <a:t>MİMARLIK BÖLÜMÜ</a:t>
              </a:r>
              <a:endParaRPr lang="tr-TR" sz="1200" dirty="0">
                <a:solidFill>
                  <a:srgbClr val="00205C"/>
                </a:solidFill>
                <a:latin typeface="Gotham Bold" pitchFamily="50" charset="0"/>
              </a:endParaRPr>
            </a:p>
          </p:txBody>
        </p:sp>
      </p:grpSp>
      <p:sp>
        <p:nvSpPr>
          <p:cNvPr id="32" name="Dikdörtgen 31">
            <a:extLst>
              <a:ext uri="{FF2B5EF4-FFF2-40B4-BE49-F238E27FC236}">
                <a16:creationId xmlns="" xmlns:a16="http://schemas.microsoft.com/office/drawing/2014/main" id="{679199F3-DFB6-46A0-9365-36F774308384}"/>
              </a:ext>
            </a:extLst>
          </p:cNvPr>
          <p:cNvSpPr/>
          <p:nvPr/>
        </p:nvSpPr>
        <p:spPr>
          <a:xfrm>
            <a:off x="1620386" y="455167"/>
            <a:ext cx="707046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ok" panose="02000604040000020004" pitchFamily="50" charset="0"/>
              </a:rPr>
              <a:t>AR-GE, YENİLİKÇİLİK VE GİRİŞİMCİLİK</a:t>
            </a:r>
          </a:p>
        </p:txBody>
      </p:sp>
      <p:sp>
        <p:nvSpPr>
          <p:cNvPr id="33" name="Dikdörtgen 32">
            <a:extLst>
              <a:ext uri="{FF2B5EF4-FFF2-40B4-BE49-F238E27FC236}">
                <a16:creationId xmlns="" xmlns:a16="http://schemas.microsoft.com/office/drawing/2014/main" id="{4429FA6F-D049-4B0B-9E79-4554C246B0E8}"/>
              </a:ext>
            </a:extLst>
          </p:cNvPr>
          <p:cNvSpPr/>
          <p:nvPr/>
        </p:nvSpPr>
        <p:spPr>
          <a:xfrm>
            <a:off x="1637022" y="825914"/>
            <a:ext cx="36825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ld" pitchFamily="50" charset="0"/>
              </a:rPr>
              <a:t>AR-GE POTANSİYELİ</a:t>
            </a:r>
          </a:p>
        </p:txBody>
      </p:sp>
      <p:sp>
        <p:nvSpPr>
          <p:cNvPr id="26" name="Metin kutusu 19">
            <a:extLst>
              <a:ext uri="{FF2B5EF4-FFF2-40B4-BE49-F238E27FC236}">
                <a16:creationId xmlns="" xmlns:a16="http://schemas.microsoft.com/office/drawing/2014/main" id="{7A4D646D-8B8F-4B00-B042-6E78771E44E4}"/>
              </a:ext>
            </a:extLst>
          </p:cNvPr>
          <p:cNvSpPr txBox="1"/>
          <p:nvPr/>
        </p:nvSpPr>
        <p:spPr>
          <a:xfrm>
            <a:off x="5872743" y="5204022"/>
            <a:ext cx="5927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00205C"/>
                </a:solidFill>
                <a:latin typeface="Gotham Medium" panose="02000604030000020004" pitchFamily="50" charset="0"/>
              </a:rPr>
              <a:t>YÖK 100/2000 </a:t>
            </a:r>
          </a:p>
          <a:p>
            <a:pPr marL="742950" lvl="1" indent="-285750"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00205C"/>
                </a:solidFill>
                <a:latin typeface="Gotham Medium" panose="02000604030000020004" pitchFamily="50" charset="0"/>
              </a:rPr>
              <a:t>Doktora Burs Programındaki Alanlar:</a:t>
            </a:r>
            <a:r>
              <a:rPr lang="tr-TR" sz="1400" dirty="0">
                <a:solidFill>
                  <a:srgbClr val="A9936E"/>
                </a:solidFill>
                <a:latin typeface="Gotham Medium" panose="02000604030000020004" pitchFamily="50" charset="0"/>
              </a:rPr>
              <a:t> </a:t>
            </a:r>
            <a:r>
              <a:rPr lang="tr-TR" sz="1400" dirty="0" smtClean="0">
                <a:solidFill>
                  <a:srgbClr val="A9936E"/>
                </a:solidFill>
                <a:latin typeface="Gotham Medium" panose="02000604030000020004" pitchFamily="50" charset="0"/>
              </a:rPr>
              <a:t>Şehir ve Bölge Planlama</a:t>
            </a:r>
            <a:endParaRPr lang="tr-TR" sz="1400" dirty="0">
              <a:solidFill>
                <a:srgbClr val="A9936E"/>
              </a:solidFill>
              <a:latin typeface="Gotham Medium" panose="02000604030000020004" pitchFamily="50" charset="0"/>
            </a:endParaRPr>
          </a:p>
          <a:p>
            <a:pPr marL="742950" lvl="1" indent="-285750">
              <a:buClr>
                <a:srgbClr val="A9936E"/>
              </a:buClr>
              <a:buFont typeface="Arial" panose="020B0604020202020204" pitchFamily="34" charset="0"/>
              <a:buChar char="•"/>
            </a:pPr>
            <a:endParaRPr lang="tr-TR" sz="1400" dirty="0" smtClean="0">
              <a:solidFill>
                <a:srgbClr val="00205C"/>
              </a:solidFill>
              <a:latin typeface="Gotham Medium" panose="02000604030000020004" pitchFamily="50" charset="0"/>
            </a:endParaRPr>
          </a:p>
          <a:p>
            <a:pPr marL="742950" lvl="1" indent="-285750"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Doktora </a:t>
            </a:r>
            <a:r>
              <a:rPr lang="tr-TR" sz="1400" dirty="0">
                <a:solidFill>
                  <a:srgbClr val="00205C"/>
                </a:solidFill>
                <a:latin typeface="Gotham Medium" panose="02000604030000020004" pitchFamily="50" charset="0"/>
              </a:rPr>
              <a:t>Burs Programındaki Öğrenci Sayısı:</a:t>
            </a:r>
          </a:p>
        </p:txBody>
      </p:sp>
      <p:sp>
        <p:nvSpPr>
          <p:cNvPr id="30" name="Metin kutusu 17">
            <a:extLst>
              <a:ext uri="{FF2B5EF4-FFF2-40B4-BE49-F238E27FC236}">
                <a16:creationId xmlns="" xmlns:a16="http://schemas.microsoft.com/office/drawing/2014/main" id="{06C1F3DA-C5CF-4439-A84C-5F8F8DCD2BA9}"/>
              </a:ext>
            </a:extLst>
          </p:cNvPr>
          <p:cNvSpPr txBox="1"/>
          <p:nvPr/>
        </p:nvSpPr>
        <p:spPr>
          <a:xfrm>
            <a:off x="10036937" y="5819575"/>
            <a:ext cx="287258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1600">
                <a:latin typeface="Gotham Medium" panose="02000604030000020004" pitchFamily="50" charset="0"/>
              </a:rPr>
              <a:t>1</a:t>
            </a:r>
            <a:endParaRPr lang="tr-TR" sz="1600" dirty="0">
              <a:latin typeface="Gotham Medium" panose="02000604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34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8" grpId="0" animBg="1"/>
      <p:bldP spid="19" grpId="0" animBg="1"/>
      <p:bldGraphic spid="6" grpId="0">
        <p:bldAsOne/>
      </p:bldGraphic>
      <p:bldP spid="33" grpId="0"/>
      <p:bldP spid="26" grpId="0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ED5389DC-A203-4E20-96D7-C65C9028F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81"/>
            <a:ext cx="12191999" cy="6858000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E9580520-83CD-43C6-87CE-BA7EBF4AB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099" y="5625271"/>
            <a:ext cx="3186549" cy="970162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="" xmlns:a16="http://schemas.microsoft.com/office/drawing/2014/main" id="{D5F65E49-5429-43EE-A312-07A00A5688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264" y="4282587"/>
            <a:ext cx="2878937" cy="221638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="" xmlns:a16="http://schemas.microsoft.com/office/drawing/2014/main" id="{7806B75A-88BB-470F-9A60-86D1440C83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978" y="4176214"/>
            <a:ext cx="985938" cy="1916662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="" xmlns:a16="http://schemas.microsoft.com/office/drawing/2014/main" id="{74FA9C35-0B63-43B8-947B-3A3BE23C05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349" y="3652367"/>
            <a:ext cx="189300" cy="2074412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="" xmlns:a16="http://schemas.microsoft.com/office/drawing/2014/main" id="{72105675-B534-4927-BAFA-3142BFDCFA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315" y="4182511"/>
            <a:ext cx="985938" cy="1916662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="" xmlns:a16="http://schemas.microsoft.com/office/drawing/2014/main" id="{5E4AB361-0D20-4C03-901A-FD2C4F3372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546" y="4289361"/>
            <a:ext cx="2878937" cy="2216386"/>
          </a:xfrm>
          <a:prstGeom prst="rect">
            <a:avLst/>
          </a:prstGeom>
        </p:spPr>
      </p:pic>
      <p:pic>
        <p:nvPicPr>
          <p:cNvPr id="25" name="Resim 24">
            <a:extLst>
              <a:ext uri="{FF2B5EF4-FFF2-40B4-BE49-F238E27FC236}">
                <a16:creationId xmlns="" xmlns:a16="http://schemas.microsoft.com/office/drawing/2014/main" id="{72A9B6D2-E337-47A2-A271-2810B1CDA0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124" y="3453495"/>
            <a:ext cx="650892" cy="871355"/>
          </a:xfrm>
          <a:prstGeom prst="rect">
            <a:avLst/>
          </a:prstGeom>
        </p:spPr>
      </p:pic>
      <p:pic>
        <p:nvPicPr>
          <p:cNvPr id="27" name="Resim 26">
            <a:extLst>
              <a:ext uri="{FF2B5EF4-FFF2-40B4-BE49-F238E27FC236}">
                <a16:creationId xmlns="" xmlns:a16="http://schemas.microsoft.com/office/drawing/2014/main" id="{F6FAEEE5-86B2-451A-867A-DDDB136B79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060" y="3502125"/>
            <a:ext cx="750625" cy="762174"/>
          </a:xfrm>
          <a:prstGeom prst="rect">
            <a:avLst/>
          </a:prstGeom>
        </p:spPr>
      </p:pic>
      <p:pic>
        <p:nvPicPr>
          <p:cNvPr id="31" name="Resim 30">
            <a:extLst>
              <a:ext uri="{FF2B5EF4-FFF2-40B4-BE49-F238E27FC236}">
                <a16:creationId xmlns="" xmlns:a16="http://schemas.microsoft.com/office/drawing/2014/main" id="{6A66E98B-B992-4041-A5E0-F8A536BB53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557" y="3546202"/>
            <a:ext cx="753966" cy="744423"/>
          </a:xfrm>
          <a:prstGeom prst="rect">
            <a:avLst/>
          </a:prstGeom>
        </p:spPr>
      </p:pic>
      <p:sp>
        <p:nvSpPr>
          <p:cNvPr id="32" name="Metin kutusu 31">
            <a:extLst>
              <a:ext uri="{FF2B5EF4-FFF2-40B4-BE49-F238E27FC236}">
                <a16:creationId xmlns="" xmlns:a16="http://schemas.microsoft.com/office/drawing/2014/main" id="{BEB14700-5602-4E01-9C0B-AEA4E8667E48}"/>
              </a:ext>
            </a:extLst>
          </p:cNvPr>
          <p:cNvSpPr txBox="1"/>
          <p:nvPr/>
        </p:nvSpPr>
        <p:spPr>
          <a:xfrm>
            <a:off x="801688" y="2887872"/>
            <a:ext cx="2063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mtClean="0">
                <a:solidFill>
                  <a:srgbClr val="00205C"/>
                </a:solidFill>
                <a:latin typeface="Gotham Medium" panose="02000604030000020004" pitchFamily="50" charset="0"/>
              </a:rPr>
              <a:t>Yerel Yönetimler ile</a:t>
            </a:r>
            <a:endParaRPr lang="tr-TR" dirty="0">
              <a:solidFill>
                <a:srgbClr val="00205C"/>
              </a:solidFill>
              <a:latin typeface="Gotham Medium" panose="02000604030000020004" pitchFamily="50" charset="0"/>
            </a:endParaRPr>
          </a:p>
          <a:p>
            <a:pPr algn="ctr"/>
            <a:r>
              <a:rPr lang="tr-TR" dirty="0" err="1">
                <a:solidFill>
                  <a:srgbClr val="00205C"/>
                </a:solidFill>
                <a:latin typeface="Gotham Medium" panose="02000604030000020004" pitchFamily="50" charset="0"/>
              </a:rPr>
              <a:t>İşbirlikli</a:t>
            </a:r>
            <a:r>
              <a:rPr lang="tr-TR" dirty="0">
                <a:solidFill>
                  <a:srgbClr val="00205C"/>
                </a:solidFill>
                <a:latin typeface="Gotham Medium" panose="02000604030000020004" pitchFamily="50" charset="0"/>
              </a:rPr>
              <a:t> Projeler</a:t>
            </a:r>
            <a:endParaRPr lang="tr-TR" dirty="0">
              <a:solidFill>
                <a:srgbClr val="A9936E"/>
              </a:solidFill>
              <a:latin typeface="Gotham Medium" panose="02000604030000020004" pitchFamily="50" charset="0"/>
            </a:endParaRPr>
          </a:p>
        </p:txBody>
      </p:sp>
      <p:sp>
        <p:nvSpPr>
          <p:cNvPr id="33" name="Metin kutusu 32">
            <a:extLst>
              <a:ext uri="{FF2B5EF4-FFF2-40B4-BE49-F238E27FC236}">
                <a16:creationId xmlns="" xmlns:a16="http://schemas.microsoft.com/office/drawing/2014/main" id="{6537A104-2A0B-4584-B02F-EF2DD9F960B2}"/>
              </a:ext>
            </a:extLst>
          </p:cNvPr>
          <p:cNvSpPr txBox="1"/>
          <p:nvPr/>
        </p:nvSpPr>
        <p:spPr>
          <a:xfrm>
            <a:off x="9129705" y="2890246"/>
            <a:ext cx="2433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BAP Projeleri </a:t>
            </a:r>
          </a:p>
          <a:p>
            <a:pPr algn="ctr"/>
            <a:r>
              <a:rPr lang="tr-TR" sz="14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(kapsamlı araştırma ve kariyer)</a:t>
            </a:r>
            <a:endParaRPr lang="tr-TR" sz="1400" dirty="0">
              <a:solidFill>
                <a:srgbClr val="A9936E"/>
              </a:solidFill>
              <a:latin typeface="Gotham Medium" panose="02000604030000020004" pitchFamily="50" charset="0"/>
            </a:endParaRPr>
          </a:p>
        </p:txBody>
      </p:sp>
      <p:sp>
        <p:nvSpPr>
          <p:cNvPr id="34" name="Metin kutusu 33">
            <a:extLst>
              <a:ext uri="{FF2B5EF4-FFF2-40B4-BE49-F238E27FC236}">
                <a16:creationId xmlns="" xmlns:a16="http://schemas.microsoft.com/office/drawing/2014/main" id="{D32A4756-0C67-468D-A916-27EE7DB0DD7C}"/>
              </a:ext>
            </a:extLst>
          </p:cNvPr>
          <p:cNvSpPr txBox="1"/>
          <p:nvPr/>
        </p:nvSpPr>
        <p:spPr>
          <a:xfrm>
            <a:off x="3556887" y="2690059"/>
            <a:ext cx="1226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rgbClr val="00205C"/>
                </a:solidFill>
                <a:latin typeface="Gotham Medium" panose="02000604030000020004" pitchFamily="50" charset="0"/>
              </a:rPr>
              <a:t>TÜBİTAK</a:t>
            </a:r>
          </a:p>
          <a:p>
            <a:pPr algn="ctr"/>
            <a:r>
              <a:rPr lang="tr-TR" dirty="0">
                <a:solidFill>
                  <a:srgbClr val="00205C"/>
                </a:solidFill>
                <a:latin typeface="Gotham Medium" panose="02000604030000020004" pitchFamily="50" charset="0"/>
              </a:rPr>
              <a:t>Projeleri</a:t>
            </a:r>
            <a:endParaRPr lang="tr-TR" dirty="0">
              <a:solidFill>
                <a:srgbClr val="A9936E"/>
              </a:solidFill>
              <a:latin typeface="Gotham Medium" panose="02000604030000020004" pitchFamily="50" charset="0"/>
            </a:endParaRPr>
          </a:p>
        </p:txBody>
      </p:sp>
      <p:sp>
        <p:nvSpPr>
          <p:cNvPr id="35" name="Metin kutusu 34">
            <a:extLst>
              <a:ext uri="{FF2B5EF4-FFF2-40B4-BE49-F238E27FC236}">
                <a16:creationId xmlns="" xmlns:a16="http://schemas.microsoft.com/office/drawing/2014/main" id="{6AA9AF9F-92A8-4AF2-B4CA-D3A3D8FC9428}"/>
              </a:ext>
            </a:extLst>
          </p:cNvPr>
          <p:cNvSpPr txBox="1"/>
          <p:nvPr/>
        </p:nvSpPr>
        <p:spPr>
          <a:xfrm>
            <a:off x="6935362" y="2718189"/>
            <a:ext cx="2383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Doktora-Yüksek Lisans</a:t>
            </a:r>
            <a:endParaRPr lang="tr-TR" dirty="0">
              <a:solidFill>
                <a:srgbClr val="00205C"/>
              </a:solidFill>
              <a:latin typeface="Gotham Medium" panose="02000604030000020004" pitchFamily="50" charset="0"/>
            </a:endParaRPr>
          </a:p>
          <a:p>
            <a:pPr algn="ctr"/>
            <a:r>
              <a:rPr lang="tr-TR" dirty="0">
                <a:solidFill>
                  <a:srgbClr val="00205C"/>
                </a:solidFill>
                <a:latin typeface="Gotham Medium" panose="02000604030000020004" pitchFamily="50" charset="0"/>
              </a:rPr>
              <a:t>Projeleri</a:t>
            </a:r>
            <a:endParaRPr lang="tr-TR" dirty="0">
              <a:solidFill>
                <a:srgbClr val="A9936E"/>
              </a:solidFill>
              <a:latin typeface="Gotham Medium" panose="02000604030000020004" pitchFamily="50" charset="0"/>
            </a:endParaRPr>
          </a:p>
        </p:txBody>
      </p:sp>
      <p:sp>
        <p:nvSpPr>
          <p:cNvPr id="36" name="Metin kutusu 35">
            <a:extLst>
              <a:ext uri="{FF2B5EF4-FFF2-40B4-BE49-F238E27FC236}">
                <a16:creationId xmlns="" xmlns:a16="http://schemas.microsoft.com/office/drawing/2014/main" id="{AB77B322-4D2D-4735-86AA-0526BC86B3AA}"/>
              </a:ext>
            </a:extLst>
          </p:cNvPr>
          <p:cNvSpPr txBox="1"/>
          <p:nvPr/>
        </p:nvSpPr>
        <p:spPr>
          <a:xfrm>
            <a:off x="5596494" y="2714230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Sanayi </a:t>
            </a:r>
            <a:endParaRPr lang="tr-TR" dirty="0">
              <a:solidFill>
                <a:srgbClr val="00205C"/>
              </a:solidFill>
              <a:latin typeface="Gotham Medium" panose="02000604030000020004" pitchFamily="50" charset="0"/>
            </a:endParaRPr>
          </a:p>
          <a:p>
            <a:pPr algn="ctr"/>
            <a:r>
              <a:rPr lang="tr-TR" dirty="0">
                <a:solidFill>
                  <a:srgbClr val="00205C"/>
                </a:solidFill>
                <a:latin typeface="Gotham Medium" panose="02000604030000020004" pitchFamily="50" charset="0"/>
              </a:rPr>
              <a:t>Projeleri</a:t>
            </a:r>
            <a:endParaRPr lang="tr-TR" dirty="0">
              <a:solidFill>
                <a:srgbClr val="A9936E"/>
              </a:solidFill>
              <a:latin typeface="Gotham Medium" panose="02000604030000020004" pitchFamily="50" charset="0"/>
            </a:endParaRPr>
          </a:p>
        </p:txBody>
      </p:sp>
      <p:sp>
        <p:nvSpPr>
          <p:cNvPr id="37" name="Metin kutusu 36">
            <a:extLst>
              <a:ext uri="{FF2B5EF4-FFF2-40B4-BE49-F238E27FC236}">
                <a16:creationId xmlns="" xmlns:a16="http://schemas.microsoft.com/office/drawing/2014/main" id="{8F46BC56-A3E9-4514-99EF-E226673E6839}"/>
              </a:ext>
            </a:extLst>
          </p:cNvPr>
          <p:cNvSpPr txBox="1"/>
          <p:nvPr/>
        </p:nvSpPr>
        <p:spPr>
          <a:xfrm>
            <a:off x="1679328" y="2517264"/>
            <a:ext cx="287259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1600" dirty="0">
                <a:latin typeface="Gotham Medium" panose="02000604030000020004" pitchFamily="50" charset="0"/>
              </a:rPr>
              <a:t>6</a:t>
            </a:r>
          </a:p>
        </p:txBody>
      </p:sp>
      <p:sp>
        <p:nvSpPr>
          <p:cNvPr id="38" name="Metin kutusu 37">
            <a:extLst>
              <a:ext uri="{FF2B5EF4-FFF2-40B4-BE49-F238E27FC236}">
                <a16:creationId xmlns="" xmlns:a16="http://schemas.microsoft.com/office/drawing/2014/main" id="{56B6ACA4-3332-46F3-B3E7-2EF73BEAB438}"/>
              </a:ext>
            </a:extLst>
          </p:cNvPr>
          <p:cNvSpPr txBox="1"/>
          <p:nvPr/>
        </p:nvSpPr>
        <p:spPr>
          <a:xfrm>
            <a:off x="3998546" y="2263896"/>
            <a:ext cx="287258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1600" dirty="0" smtClean="0">
                <a:latin typeface="Gotham Medium" panose="02000604030000020004" pitchFamily="50" charset="0"/>
              </a:rPr>
              <a:t>3</a:t>
            </a:r>
            <a:endParaRPr lang="tr-TR" sz="1600" dirty="0">
              <a:latin typeface="Gotham Medium" panose="02000604030000020004" pitchFamily="50" charset="0"/>
            </a:endParaRPr>
          </a:p>
        </p:txBody>
      </p:sp>
      <p:sp>
        <p:nvSpPr>
          <p:cNvPr id="39" name="Metin kutusu 38">
            <a:extLst>
              <a:ext uri="{FF2B5EF4-FFF2-40B4-BE49-F238E27FC236}">
                <a16:creationId xmlns="" xmlns:a16="http://schemas.microsoft.com/office/drawing/2014/main" id="{2E0EF1B3-11AF-435B-B6D8-B3572510111E}"/>
              </a:ext>
            </a:extLst>
          </p:cNvPr>
          <p:cNvSpPr txBox="1"/>
          <p:nvPr/>
        </p:nvSpPr>
        <p:spPr>
          <a:xfrm>
            <a:off x="5912944" y="2274772"/>
            <a:ext cx="287258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1600" smtClean="0">
                <a:latin typeface="Gotham Medium" panose="02000604030000020004" pitchFamily="50" charset="0"/>
              </a:rPr>
              <a:t>7</a:t>
            </a:r>
            <a:endParaRPr lang="tr-TR" sz="1600" dirty="0">
              <a:latin typeface="Gotham Medium" panose="02000604030000020004" pitchFamily="50" charset="0"/>
            </a:endParaRPr>
          </a:p>
        </p:txBody>
      </p:sp>
      <p:sp>
        <p:nvSpPr>
          <p:cNvPr id="40" name="Metin kutusu 39">
            <a:extLst>
              <a:ext uri="{FF2B5EF4-FFF2-40B4-BE49-F238E27FC236}">
                <a16:creationId xmlns="" xmlns:a16="http://schemas.microsoft.com/office/drawing/2014/main" id="{C60492D4-AC37-4613-ADCD-962CE3177648}"/>
              </a:ext>
            </a:extLst>
          </p:cNvPr>
          <p:cNvSpPr txBox="1"/>
          <p:nvPr/>
        </p:nvSpPr>
        <p:spPr>
          <a:xfrm>
            <a:off x="7883643" y="2269003"/>
            <a:ext cx="389851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1600" dirty="0" smtClean="0">
                <a:latin typeface="Gotham Medium" panose="02000604030000020004" pitchFamily="50" charset="0"/>
              </a:rPr>
              <a:t>20</a:t>
            </a:r>
            <a:endParaRPr lang="tr-TR" sz="1600" dirty="0">
              <a:latin typeface="Gotham Medium" panose="02000604030000020004" pitchFamily="50" charset="0"/>
            </a:endParaRPr>
          </a:p>
        </p:txBody>
      </p:sp>
      <p:sp>
        <p:nvSpPr>
          <p:cNvPr id="42" name="Metin kutusu 41">
            <a:extLst>
              <a:ext uri="{FF2B5EF4-FFF2-40B4-BE49-F238E27FC236}">
                <a16:creationId xmlns="" xmlns:a16="http://schemas.microsoft.com/office/drawing/2014/main" id="{8CE38AA7-1A0F-462E-BEEA-8135DD9D0DA9}"/>
              </a:ext>
            </a:extLst>
          </p:cNvPr>
          <p:cNvSpPr txBox="1"/>
          <p:nvPr/>
        </p:nvSpPr>
        <p:spPr>
          <a:xfrm>
            <a:off x="10123561" y="2517264"/>
            <a:ext cx="389851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1600" dirty="0" smtClean="0">
                <a:latin typeface="Gotham Medium" panose="02000604030000020004" pitchFamily="50" charset="0"/>
              </a:rPr>
              <a:t>15</a:t>
            </a:r>
            <a:endParaRPr lang="tr-TR" sz="1600" dirty="0">
              <a:latin typeface="Gotham Medium" panose="02000604030000020004" pitchFamily="50" charset="0"/>
            </a:endParaRPr>
          </a:p>
        </p:txBody>
      </p:sp>
      <p:sp>
        <p:nvSpPr>
          <p:cNvPr id="44" name="Metin kutusu 43">
            <a:extLst>
              <a:ext uri="{FF2B5EF4-FFF2-40B4-BE49-F238E27FC236}">
                <a16:creationId xmlns="" xmlns:a16="http://schemas.microsoft.com/office/drawing/2014/main" id="{B19A9C7F-DABF-4318-92FA-A8266AB0B248}"/>
              </a:ext>
            </a:extLst>
          </p:cNvPr>
          <p:cNvSpPr txBox="1"/>
          <p:nvPr/>
        </p:nvSpPr>
        <p:spPr>
          <a:xfrm>
            <a:off x="112512" y="6247395"/>
            <a:ext cx="2673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>
                <a:solidFill>
                  <a:srgbClr val="A9936E"/>
                </a:solidFill>
                <a:latin typeface="Gotham Medium" panose="02000604030000020004" pitchFamily="50" charset="0"/>
              </a:rPr>
              <a:t>*Son 10 yıldır yürütülen projeler</a:t>
            </a:r>
          </a:p>
        </p:txBody>
      </p:sp>
      <p:grpSp>
        <p:nvGrpSpPr>
          <p:cNvPr id="45" name="Grup 44">
            <a:extLst>
              <a:ext uri="{FF2B5EF4-FFF2-40B4-BE49-F238E27FC236}">
                <a16:creationId xmlns="" xmlns:a16="http://schemas.microsoft.com/office/drawing/2014/main" id="{A3EF6A25-2C9D-4713-A4E8-C243141BA39D}"/>
              </a:ext>
            </a:extLst>
          </p:cNvPr>
          <p:cNvGrpSpPr/>
          <p:nvPr/>
        </p:nvGrpSpPr>
        <p:grpSpPr>
          <a:xfrm>
            <a:off x="332247" y="0"/>
            <a:ext cx="1192985" cy="1336404"/>
            <a:chOff x="475122" y="43031"/>
            <a:chExt cx="1192985" cy="1336404"/>
          </a:xfrm>
        </p:grpSpPr>
        <p:pic>
          <p:nvPicPr>
            <p:cNvPr id="46" name="Resim 45">
              <a:extLst>
                <a:ext uri="{FF2B5EF4-FFF2-40B4-BE49-F238E27FC236}">
                  <a16:creationId xmlns="" xmlns:a16="http://schemas.microsoft.com/office/drawing/2014/main" id="{9259C039-EE21-410A-832B-9E546DC0D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22" y="43031"/>
              <a:ext cx="1192985" cy="1336404"/>
            </a:xfrm>
            <a:prstGeom prst="rect">
              <a:avLst/>
            </a:prstGeom>
          </p:spPr>
        </p:pic>
        <p:pic>
          <p:nvPicPr>
            <p:cNvPr id="47" name="Resim 46">
              <a:extLst>
                <a:ext uri="{FF2B5EF4-FFF2-40B4-BE49-F238E27FC236}">
                  <a16:creationId xmlns="" xmlns:a16="http://schemas.microsoft.com/office/drawing/2014/main" id="{9026F4B5-5504-4D38-B6D4-32D8E0F81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841" y="217435"/>
              <a:ext cx="1097545" cy="1097545"/>
            </a:xfrm>
            <a:prstGeom prst="rect">
              <a:avLst/>
            </a:prstGeom>
          </p:spPr>
        </p:pic>
      </p:grpSp>
      <p:pic>
        <p:nvPicPr>
          <p:cNvPr id="48" name="Resim 47">
            <a:extLst>
              <a:ext uri="{FF2B5EF4-FFF2-40B4-BE49-F238E27FC236}">
                <a16:creationId xmlns="" xmlns:a16="http://schemas.microsoft.com/office/drawing/2014/main" id="{CB622681-F503-4394-A229-2E504BDE44F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4" y="311010"/>
            <a:ext cx="818450" cy="819570"/>
          </a:xfrm>
          <a:prstGeom prst="rect">
            <a:avLst/>
          </a:prstGeom>
        </p:spPr>
      </p:pic>
      <p:grpSp>
        <p:nvGrpSpPr>
          <p:cNvPr id="50" name="Grup 49">
            <a:extLst>
              <a:ext uri="{FF2B5EF4-FFF2-40B4-BE49-F238E27FC236}">
                <a16:creationId xmlns="" xmlns:a16="http://schemas.microsoft.com/office/drawing/2014/main" id="{DE539204-0F1E-4BF3-A37D-3BA55AD1D1F0}"/>
              </a:ext>
            </a:extLst>
          </p:cNvPr>
          <p:cNvGrpSpPr/>
          <p:nvPr/>
        </p:nvGrpSpPr>
        <p:grpSpPr>
          <a:xfrm>
            <a:off x="0" y="6381355"/>
            <a:ext cx="12192000" cy="461665"/>
            <a:chOff x="0" y="6381355"/>
            <a:chExt cx="12192000" cy="461665"/>
          </a:xfrm>
        </p:grpSpPr>
        <p:cxnSp>
          <p:nvCxnSpPr>
            <p:cNvPr id="51" name="Düz Bağlayıcı 50">
              <a:extLst>
                <a:ext uri="{FF2B5EF4-FFF2-40B4-BE49-F238E27FC236}">
                  <a16:creationId xmlns="" xmlns:a16="http://schemas.microsoft.com/office/drawing/2014/main" id="{B09D91C4-F54B-4C74-B9E5-1325C379B504}"/>
                </a:ext>
              </a:extLst>
            </p:cNvPr>
            <p:cNvCxnSpPr/>
            <p:nvPr/>
          </p:nvCxnSpPr>
          <p:spPr>
            <a:xfrm>
              <a:off x="0" y="6610525"/>
              <a:ext cx="12192000" cy="0"/>
            </a:xfrm>
            <a:prstGeom prst="line">
              <a:avLst/>
            </a:prstGeom>
            <a:ln w="28575">
              <a:solidFill>
                <a:srgbClr val="A9936E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2" name="Dikdörtgen 51">
              <a:extLst>
                <a:ext uri="{FF2B5EF4-FFF2-40B4-BE49-F238E27FC236}">
                  <a16:creationId xmlns="" xmlns:a16="http://schemas.microsoft.com/office/drawing/2014/main" id="{C08D0AF0-312F-4F3B-9D7F-4959471753FE}"/>
                </a:ext>
              </a:extLst>
            </p:cNvPr>
            <p:cNvSpPr/>
            <p:nvPr/>
          </p:nvSpPr>
          <p:spPr>
            <a:xfrm>
              <a:off x="4953125" y="6381355"/>
              <a:ext cx="2266582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tr-TR" sz="1200" dirty="0">
                  <a:solidFill>
                    <a:srgbClr val="00205C"/>
                  </a:solidFill>
                  <a:latin typeface="Gotham Book" panose="02000604040000020004" pitchFamily="50" charset="0"/>
                </a:rPr>
                <a:t>Y.T.Ü. </a:t>
              </a:r>
              <a:r>
                <a:rPr lang="tr-TR" sz="1200" dirty="0" smtClean="0">
                  <a:solidFill>
                    <a:srgbClr val="00205C"/>
                  </a:solidFill>
                  <a:latin typeface="Gotham Book" panose="02000604040000020004" pitchFamily="50" charset="0"/>
                </a:rPr>
                <a:t>MİMARLIK FAKÜLTESİ</a:t>
              </a:r>
              <a:endParaRPr lang="tr-TR" sz="1200" dirty="0">
                <a:solidFill>
                  <a:srgbClr val="00205C"/>
                </a:solidFill>
                <a:latin typeface="Gotham Book" panose="02000604040000020004" pitchFamily="50" charset="0"/>
              </a:endParaRPr>
            </a:p>
            <a:p>
              <a:pPr algn="ctr"/>
              <a:r>
                <a:rPr lang="tr-TR" sz="1200" dirty="0" smtClean="0">
                  <a:solidFill>
                    <a:srgbClr val="00205C"/>
                  </a:solidFill>
                  <a:latin typeface="Gotham Bold" pitchFamily="50" charset="0"/>
                </a:rPr>
                <a:t>MİMARLIK BÖLÜMÜ</a:t>
              </a:r>
              <a:endParaRPr lang="tr-TR" sz="1200" dirty="0">
                <a:solidFill>
                  <a:srgbClr val="00205C"/>
                </a:solidFill>
                <a:latin typeface="Gotham Bold" pitchFamily="50" charset="0"/>
              </a:endParaRPr>
            </a:p>
          </p:txBody>
        </p:sp>
      </p:grpSp>
      <p:sp>
        <p:nvSpPr>
          <p:cNvPr id="41" name="Dikdörtgen 40">
            <a:extLst>
              <a:ext uri="{FF2B5EF4-FFF2-40B4-BE49-F238E27FC236}">
                <a16:creationId xmlns="" xmlns:a16="http://schemas.microsoft.com/office/drawing/2014/main" id="{3125AB48-4535-44D7-ABCD-CD512BB29A9F}"/>
              </a:ext>
            </a:extLst>
          </p:cNvPr>
          <p:cNvSpPr/>
          <p:nvPr/>
        </p:nvSpPr>
        <p:spPr>
          <a:xfrm>
            <a:off x="1620386" y="455167"/>
            <a:ext cx="707046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ok" panose="02000604040000020004" pitchFamily="50" charset="0"/>
              </a:rPr>
              <a:t>AR-GE, YENİLİKÇİLİK VE GİRİŞİMCİLİK</a:t>
            </a:r>
          </a:p>
        </p:txBody>
      </p:sp>
      <p:sp>
        <p:nvSpPr>
          <p:cNvPr id="43" name="Dikdörtgen 42">
            <a:extLst>
              <a:ext uri="{FF2B5EF4-FFF2-40B4-BE49-F238E27FC236}">
                <a16:creationId xmlns="" xmlns:a16="http://schemas.microsoft.com/office/drawing/2014/main" id="{73E352BE-766B-4B11-A2BE-B9DAFE5EEA54}"/>
              </a:ext>
            </a:extLst>
          </p:cNvPr>
          <p:cNvSpPr/>
          <p:nvPr/>
        </p:nvSpPr>
        <p:spPr>
          <a:xfrm>
            <a:off x="1637022" y="825914"/>
            <a:ext cx="567443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ok" panose="02000604040000020004" pitchFamily="50" charset="0"/>
              </a:rPr>
              <a:t>YÜRÜTÜLEN AR-GE PROJELERİ</a:t>
            </a:r>
            <a:r>
              <a:rPr lang="tr-TR" sz="2800" dirty="0">
                <a:solidFill>
                  <a:srgbClr val="00205C"/>
                </a:solidFill>
                <a:latin typeface="Gotham Bold" pitchFamily="50" charset="0"/>
              </a:rPr>
              <a:t>*</a:t>
            </a:r>
          </a:p>
        </p:txBody>
      </p:sp>
      <p:pic>
        <p:nvPicPr>
          <p:cNvPr id="49" name="Resim 30">
            <a:extLst>
              <a:ext uri="{FF2B5EF4-FFF2-40B4-BE49-F238E27FC236}">
                <a16:creationId xmlns="" xmlns:a16="http://schemas.microsoft.com/office/drawing/2014/main" id="{6A66E98B-B992-4041-A5E0-F8A536BB53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648" y="3412830"/>
            <a:ext cx="753966" cy="744423"/>
          </a:xfrm>
          <a:prstGeom prst="rect">
            <a:avLst/>
          </a:prstGeom>
        </p:spPr>
      </p:pic>
      <p:pic>
        <p:nvPicPr>
          <p:cNvPr id="53" name="Resim 30">
            <a:extLst>
              <a:ext uri="{FF2B5EF4-FFF2-40B4-BE49-F238E27FC236}">
                <a16:creationId xmlns="" xmlns:a16="http://schemas.microsoft.com/office/drawing/2014/main" id="{6A66E98B-B992-4041-A5E0-F8A536BB53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74" y="3566257"/>
            <a:ext cx="753966" cy="74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54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 animBg="1"/>
      <p:bldP spid="38" grpId="0" animBg="1"/>
      <p:bldP spid="39" grpId="0" animBg="1"/>
      <p:bldP spid="40" grpId="0" animBg="1"/>
      <p:bldP spid="42" grpId="0" animBg="1"/>
      <p:bldP spid="44" grpId="0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ED5389DC-A203-4E20-96D7-C65C9028F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7560DF80-6571-4B8F-9273-A25C4BF0A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012" y="4486493"/>
            <a:ext cx="1212459" cy="1218977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="" xmlns:a16="http://schemas.microsoft.com/office/drawing/2014/main" id="{8A87904D-8BD6-4E3A-A4A3-949A913E68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947" y="3380683"/>
            <a:ext cx="1727426" cy="1740465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="" xmlns:a16="http://schemas.microsoft.com/office/drawing/2014/main" id="{40047D14-777F-45C0-844F-901070B4D9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278" y="2301505"/>
            <a:ext cx="1277645" cy="1290681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="" xmlns:a16="http://schemas.microsoft.com/office/drawing/2014/main" id="{35B8E632-9BF0-4533-B449-A2DF69E970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559" y="2461325"/>
            <a:ext cx="886442" cy="893134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="" xmlns:a16="http://schemas.microsoft.com/office/drawing/2014/main" id="{2973AA05-C500-4447-AB38-B54574BFD4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306" y="2955234"/>
            <a:ext cx="853936" cy="860455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="" xmlns:a16="http://schemas.microsoft.com/office/drawing/2014/main" id="{0AD7541C-E48D-4279-B23B-BEFBF4C0BC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446" y="3498438"/>
            <a:ext cx="932159" cy="932159"/>
          </a:xfrm>
          <a:prstGeom prst="rect">
            <a:avLst/>
          </a:prstGeom>
        </p:spPr>
      </p:pic>
      <p:pic>
        <p:nvPicPr>
          <p:cNvPr id="23" name="Resim 22">
            <a:extLst>
              <a:ext uri="{FF2B5EF4-FFF2-40B4-BE49-F238E27FC236}">
                <a16:creationId xmlns="" xmlns:a16="http://schemas.microsoft.com/office/drawing/2014/main" id="{94BA7323-0605-401F-8851-A715B2D457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700" y="2635530"/>
            <a:ext cx="599711" cy="599711"/>
          </a:xfrm>
          <a:prstGeom prst="rect">
            <a:avLst/>
          </a:prstGeom>
        </p:spPr>
      </p:pic>
      <p:pic>
        <p:nvPicPr>
          <p:cNvPr id="25" name="Resim 24">
            <a:extLst>
              <a:ext uri="{FF2B5EF4-FFF2-40B4-BE49-F238E27FC236}">
                <a16:creationId xmlns="" xmlns:a16="http://schemas.microsoft.com/office/drawing/2014/main" id="{47B4FB93-1D78-4EBC-A940-8F99A2F789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188" y="2667469"/>
            <a:ext cx="462821" cy="462821"/>
          </a:xfrm>
          <a:prstGeom prst="rect">
            <a:avLst/>
          </a:prstGeom>
        </p:spPr>
      </p:pic>
      <p:pic>
        <p:nvPicPr>
          <p:cNvPr id="27" name="Resim 26">
            <a:extLst>
              <a:ext uri="{FF2B5EF4-FFF2-40B4-BE49-F238E27FC236}">
                <a16:creationId xmlns="" xmlns:a16="http://schemas.microsoft.com/office/drawing/2014/main" id="{A9C6EA19-87BD-476B-971D-F5D03E119F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98" y="3218125"/>
            <a:ext cx="417189" cy="332449"/>
          </a:xfrm>
          <a:prstGeom prst="rect">
            <a:avLst/>
          </a:prstGeom>
        </p:spPr>
      </p:pic>
      <p:pic>
        <p:nvPicPr>
          <p:cNvPr id="29" name="Resim 28">
            <a:extLst>
              <a:ext uri="{FF2B5EF4-FFF2-40B4-BE49-F238E27FC236}">
                <a16:creationId xmlns="" xmlns:a16="http://schemas.microsoft.com/office/drawing/2014/main" id="{E3037028-23C9-4C18-8DE2-65889009AE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51" y="2651344"/>
            <a:ext cx="243795" cy="243795"/>
          </a:xfrm>
          <a:prstGeom prst="rect">
            <a:avLst/>
          </a:prstGeom>
        </p:spPr>
      </p:pic>
      <p:pic>
        <p:nvPicPr>
          <p:cNvPr id="33" name="Resim 32">
            <a:extLst>
              <a:ext uri="{FF2B5EF4-FFF2-40B4-BE49-F238E27FC236}">
                <a16:creationId xmlns="" xmlns:a16="http://schemas.microsoft.com/office/drawing/2014/main" id="{C7D01BF5-56B9-4193-A929-4BBE4E5C20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615" y="2459950"/>
            <a:ext cx="365694" cy="387204"/>
          </a:xfrm>
          <a:prstGeom prst="rect">
            <a:avLst/>
          </a:prstGeom>
        </p:spPr>
      </p:pic>
      <p:pic>
        <p:nvPicPr>
          <p:cNvPr id="35" name="Resim 34">
            <a:extLst>
              <a:ext uri="{FF2B5EF4-FFF2-40B4-BE49-F238E27FC236}">
                <a16:creationId xmlns="" xmlns:a16="http://schemas.microsoft.com/office/drawing/2014/main" id="{56E75BCF-9DA2-4804-87E6-6DE7991B4F5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609" y="3628809"/>
            <a:ext cx="332449" cy="671415"/>
          </a:xfrm>
          <a:prstGeom prst="rect">
            <a:avLst/>
          </a:prstGeom>
        </p:spPr>
      </p:pic>
      <p:pic>
        <p:nvPicPr>
          <p:cNvPr id="37" name="Resim 36">
            <a:extLst>
              <a:ext uri="{FF2B5EF4-FFF2-40B4-BE49-F238E27FC236}">
                <a16:creationId xmlns="" xmlns:a16="http://schemas.microsoft.com/office/drawing/2014/main" id="{062D44D0-4175-4CA7-B09C-36E1FD12488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793" y="4748854"/>
            <a:ext cx="568895" cy="651859"/>
          </a:xfrm>
          <a:prstGeom prst="rect">
            <a:avLst/>
          </a:prstGeom>
        </p:spPr>
      </p:pic>
      <p:pic>
        <p:nvPicPr>
          <p:cNvPr id="39" name="Resim 38">
            <a:extLst>
              <a:ext uri="{FF2B5EF4-FFF2-40B4-BE49-F238E27FC236}">
                <a16:creationId xmlns="" xmlns:a16="http://schemas.microsoft.com/office/drawing/2014/main" id="{87E9D2B1-E51F-400C-9176-7AC6E992488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579" y="3688493"/>
            <a:ext cx="1108161" cy="1108161"/>
          </a:xfrm>
          <a:prstGeom prst="rect">
            <a:avLst/>
          </a:prstGeom>
        </p:spPr>
      </p:pic>
      <p:grpSp>
        <p:nvGrpSpPr>
          <p:cNvPr id="57" name="Grup 56">
            <a:extLst>
              <a:ext uri="{FF2B5EF4-FFF2-40B4-BE49-F238E27FC236}">
                <a16:creationId xmlns="" xmlns:a16="http://schemas.microsoft.com/office/drawing/2014/main" id="{1D104347-3EB5-4E56-A3C0-52F6C9F314B9}"/>
              </a:ext>
            </a:extLst>
          </p:cNvPr>
          <p:cNvGrpSpPr/>
          <p:nvPr/>
        </p:nvGrpSpPr>
        <p:grpSpPr>
          <a:xfrm>
            <a:off x="1193742" y="2104832"/>
            <a:ext cx="2735229" cy="1303608"/>
            <a:chOff x="1193742" y="2104832"/>
            <a:chExt cx="2735229" cy="1303608"/>
          </a:xfrm>
        </p:grpSpPr>
        <p:cxnSp>
          <p:nvCxnSpPr>
            <p:cNvPr id="41" name="Bağlayıcı: Dirsek 40">
              <a:extLst>
                <a:ext uri="{FF2B5EF4-FFF2-40B4-BE49-F238E27FC236}">
                  <a16:creationId xmlns="" xmlns:a16="http://schemas.microsoft.com/office/drawing/2014/main" id="{D559D347-60DC-408F-A29F-F38EF2941819}"/>
                </a:ext>
              </a:extLst>
            </p:cNvPr>
            <p:cNvCxnSpPr>
              <a:cxnSpLocks/>
            </p:cNvCxnSpPr>
            <p:nvPr/>
          </p:nvCxnSpPr>
          <p:spPr>
            <a:xfrm>
              <a:off x="2380925" y="3016250"/>
              <a:ext cx="1548046" cy="392190"/>
            </a:xfrm>
            <a:prstGeom prst="bentConnector3">
              <a:avLst>
                <a:gd name="adj1" fmla="val -44"/>
              </a:avLst>
            </a:prstGeom>
            <a:ln w="9525">
              <a:solidFill>
                <a:srgbClr val="00205C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Metin kutusu 54">
              <a:extLst>
                <a:ext uri="{FF2B5EF4-FFF2-40B4-BE49-F238E27FC236}">
                  <a16:creationId xmlns="" xmlns:a16="http://schemas.microsoft.com/office/drawing/2014/main" id="{DBED87EC-3D73-49F7-98C4-50D204AB3CA1}"/>
                </a:ext>
              </a:extLst>
            </p:cNvPr>
            <p:cNvSpPr txBox="1"/>
            <p:nvPr/>
          </p:nvSpPr>
          <p:spPr>
            <a:xfrm>
              <a:off x="1193742" y="2492709"/>
              <a:ext cx="23743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400" dirty="0">
                  <a:solidFill>
                    <a:srgbClr val="00205C"/>
                  </a:solidFill>
                  <a:latin typeface="Gotham Medium" panose="02000604030000020004" pitchFamily="50" charset="0"/>
                </a:rPr>
                <a:t>Sanayi İle İşbirliği İçerisinde</a:t>
              </a:r>
            </a:p>
            <a:p>
              <a:pPr algn="ctr"/>
              <a:r>
                <a:rPr lang="tr-TR" sz="1400" dirty="0">
                  <a:solidFill>
                    <a:srgbClr val="00205C"/>
                  </a:solidFill>
                  <a:latin typeface="Gotham Medium" panose="02000604030000020004" pitchFamily="50" charset="0"/>
                </a:rPr>
                <a:t>Gerçekleştirilen  Proje </a:t>
              </a:r>
              <a:r>
                <a:rPr lang="tr-TR" sz="1400" dirty="0" smtClean="0">
                  <a:solidFill>
                    <a:srgbClr val="00205C"/>
                  </a:solidFill>
                  <a:latin typeface="Gotham Medium" panose="02000604030000020004" pitchFamily="50" charset="0"/>
                </a:rPr>
                <a:t>Sayısı*</a:t>
              </a:r>
              <a:endParaRPr lang="tr-TR" sz="1400" dirty="0">
                <a:solidFill>
                  <a:srgbClr val="00205C"/>
                </a:solidFill>
                <a:latin typeface="Gotham Medium" panose="02000604030000020004" pitchFamily="50" charset="0"/>
              </a:endParaRPr>
            </a:p>
          </p:txBody>
        </p:sp>
        <p:sp>
          <p:nvSpPr>
            <p:cNvPr id="56" name="Metin kutusu 55">
              <a:extLst>
                <a:ext uri="{FF2B5EF4-FFF2-40B4-BE49-F238E27FC236}">
                  <a16:creationId xmlns="" xmlns:a16="http://schemas.microsoft.com/office/drawing/2014/main" id="{B6EC6362-9C0D-432E-827B-E740C3AF4482}"/>
                </a:ext>
              </a:extLst>
            </p:cNvPr>
            <p:cNvSpPr txBox="1"/>
            <p:nvPr/>
          </p:nvSpPr>
          <p:spPr>
            <a:xfrm>
              <a:off x="2237296" y="2104832"/>
              <a:ext cx="287258" cy="338554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tr-TR" sz="1600" dirty="0" smtClean="0">
                  <a:latin typeface="Gotham Medium" panose="02000604030000020004" pitchFamily="50" charset="0"/>
                </a:rPr>
                <a:t>7</a:t>
              </a:r>
              <a:endParaRPr lang="tr-TR" sz="1600" dirty="0">
                <a:latin typeface="Gotham Medium" panose="02000604030000020004" pitchFamily="50" charset="0"/>
              </a:endParaRPr>
            </a:p>
          </p:txBody>
        </p:sp>
      </p:grpSp>
      <p:grpSp>
        <p:nvGrpSpPr>
          <p:cNvPr id="75" name="Grup 74">
            <a:extLst>
              <a:ext uri="{FF2B5EF4-FFF2-40B4-BE49-F238E27FC236}">
                <a16:creationId xmlns="" xmlns:a16="http://schemas.microsoft.com/office/drawing/2014/main" id="{DAD7B7CF-0D8D-4994-A180-A118BA6C4D04}"/>
              </a:ext>
            </a:extLst>
          </p:cNvPr>
          <p:cNvGrpSpPr/>
          <p:nvPr/>
        </p:nvGrpSpPr>
        <p:grpSpPr>
          <a:xfrm>
            <a:off x="7186689" y="1481136"/>
            <a:ext cx="2945448" cy="1606518"/>
            <a:chOff x="881227" y="2104832"/>
            <a:chExt cx="2945448" cy="1606518"/>
          </a:xfrm>
        </p:grpSpPr>
        <p:cxnSp>
          <p:nvCxnSpPr>
            <p:cNvPr id="76" name="Bağlayıcı: Dirsek 75">
              <a:extLst>
                <a:ext uri="{FF2B5EF4-FFF2-40B4-BE49-F238E27FC236}">
                  <a16:creationId xmlns="" xmlns:a16="http://schemas.microsoft.com/office/drawing/2014/main" id="{187F01DB-3036-4BC2-A63C-3C181319C66B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881227" y="3016249"/>
              <a:ext cx="1499699" cy="695101"/>
            </a:xfrm>
            <a:prstGeom prst="bentConnector3">
              <a:avLst>
                <a:gd name="adj1" fmla="val 215"/>
              </a:avLst>
            </a:prstGeom>
            <a:ln w="9525">
              <a:solidFill>
                <a:srgbClr val="00205C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Metin kutusu 76">
              <a:extLst>
                <a:ext uri="{FF2B5EF4-FFF2-40B4-BE49-F238E27FC236}">
                  <a16:creationId xmlns="" xmlns:a16="http://schemas.microsoft.com/office/drawing/2014/main" id="{FAC89FDA-2E6F-49EB-B5C6-D8E883005AFA}"/>
                </a:ext>
              </a:extLst>
            </p:cNvPr>
            <p:cNvSpPr txBox="1"/>
            <p:nvPr/>
          </p:nvSpPr>
          <p:spPr>
            <a:xfrm>
              <a:off x="935178" y="2492709"/>
              <a:ext cx="28914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400" dirty="0">
                  <a:solidFill>
                    <a:srgbClr val="00205C"/>
                  </a:solidFill>
                  <a:latin typeface="Gotham Medium" panose="02000604030000020004" pitchFamily="50" charset="0"/>
                </a:rPr>
                <a:t>Teknopark Şirketlerine Verilen</a:t>
              </a:r>
            </a:p>
            <a:p>
              <a:pPr algn="ctr"/>
              <a:r>
                <a:rPr lang="tr-TR" sz="1400" dirty="0">
                  <a:solidFill>
                    <a:srgbClr val="00205C"/>
                  </a:solidFill>
                  <a:latin typeface="Gotham Medium" panose="02000604030000020004" pitchFamily="50" charset="0"/>
                </a:rPr>
                <a:t>Danışmanlık Sayısı</a:t>
              </a:r>
            </a:p>
          </p:txBody>
        </p:sp>
        <p:sp>
          <p:nvSpPr>
            <p:cNvPr id="78" name="Metin kutusu 77">
              <a:extLst>
                <a:ext uri="{FF2B5EF4-FFF2-40B4-BE49-F238E27FC236}">
                  <a16:creationId xmlns="" xmlns:a16="http://schemas.microsoft.com/office/drawing/2014/main" id="{8F4E074D-A6A3-4D11-B280-FC0F46959C96}"/>
                </a:ext>
              </a:extLst>
            </p:cNvPr>
            <p:cNvSpPr txBox="1"/>
            <p:nvPr/>
          </p:nvSpPr>
          <p:spPr>
            <a:xfrm>
              <a:off x="2237296" y="2104832"/>
              <a:ext cx="287258" cy="338554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tr-TR" sz="1600" dirty="0" smtClean="0">
                  <a:solidFill>
                    <a:schemeClr val="bg1"/>
                  </a:solidFill>
                  <a:latin typeface="Gotham Medium" panose="02000604030000020004" pitchFamily="50" charset="0"/>
                </a:rPr>
                <a:t>1</a:t>
              </a:r>
              <a:endParaRPr lang="tr-TR" sz="1600" dirty="0">
                <a:solidFill>
                  <a:schemeClr val="bg1"/>
                </a:solidFill>
                <a:latin typeface="Gotham Medium" panose="02000604030000020004" pitchFamily="50" charset="0"/>
              </a:endParaRPr>
            </a:p>
          </p:txBody>
        </p:sp>
      </p:grpSp>
      <p:grpSp>
        <p:nvGrpSpPr>
          <p:cNvPr id="81" name="Grup 80">
            <a:extLst>
              <a:ext uri="{FF2B5EF4-FFF2-40B4-BE49-F238E27FC236}">
                <a16:creationId xmlns="" xmlns:a16="http://schemas.microsoft.com/office/drawing/2014/main" id="{34C2EE8A-C10A-4BBF-B34B-254114D479B3}"/>
              </a:ext>
            </a:extLst>
          </p:cNvPr>
          <p:cNvGrpSpPr/>
          <p:nvPr/>
        </p:nvGrpSpPr>
        <p:grpSpPr>
          <a:xfrm>
            <a:off x="7341716" y="2903711"/>
            <a:ext cx="3974207" cy="1338862"/>
            <a:chOff x="-477629" y="2289365"/>
            <a:chExt cx="3974207" cy="1338862"/>
          </a:xfrm>
        </p:grpSpPr>
        <p:cxnSp>
          <p:nvCxnSpPr>
            <p:cNvPr id="82" name="Bağlayıcı: Dirsek 81">
              <a:extLst>
                <a:ext uri="{FF2B5EF4-FFF2-40B4-BE49-F238E27FC236}">
                  <a16:creationId xmlns="" xmlns:a16="http://schemas.microsoft.com/office/drawing/2014/main" id="{C32E1D28-9F4A-42D7-B860-ACA2414A94BF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-477629" y="3016249"/>
              <a:ext cx="2858557" cy="611978"/>
            </a:xfrm>
            <a:prstGeom prst="bentConnector3">
              <a:avLst>
                <a:gd name="adj1" fmla="val 110"/>
              </a:avLst>
            </a:prstGeom>
            <a:ln w="9525">
              <a:solidFill>
                <a:srgbClr val="00205C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Metin kutusu 82">
              <a:extLst>
                <a:ext uri="{FF2B5EF4-FFF2-40B4-BE49-F238E27FC236}">
                  <a16:creationId xmlns="" xmlns:a16="http://schemas.microsoft.com/office/drawing/2014/main" id="{7726FBE5-2E04-4A18-8E42-B7BA360A9B36}"/>
                </a:ext>
              </a:extLst>
            </p:cNvPr>
            <p:cNvSpPr txBox="1"/>
            <p:nvPr/>
          </p:nvSpPr>
          <p:spPr>
            <a:xfrm>
              <a:off x="1221595" y="2640205"/>
              <a:ext cx="22749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400" dirty="0">
                  <a:solidFill>
                    <a:srgbClr val="00205C"/>
                  </a:solidFill>
                  <a:latin typeface="Gotham Medium" panose="02000604030000020004" pitchFamily="50" charset="0"/>
                </a:rPr>
                <a:t>Döner Sermaye </a:t>
              </a:r>
              <a:r>
                <a:rPr lang="tr-TR" sz="1400" dirty="0" smtClean="0">
                  <a:solidFill>
                    <a:srgbClr val="00205C"/>
                  </a:solidFill>
                  <a:latin typeface="Gotham Medium" panose="02000604030000020004" pitchFamily="50" charset="0"/>
                </a:rPr>
                <a:t>Rapor Sayısı</a:t>
              </a:r>
              <a:endParaRPr lang="tr-TR" sz="1400" dirty="0">
                <a:solidFill>
                  <a:srgbClr val="00205C"/>
                </a:solidFill>
                <a:latin typeface="Gotham Medium" panose="02000604030000020004" pitchFamily="50" charset="0"/>
              </a:endParaRPr>
            </a:p>
          </p:txBody>
        </p:sp>
        <p:sp>
          <p:nvSpPr>
            <p:cNvPr id="84" name="Metin kutusu 83">
              <a:extLst>
                <a:ext uri="{FF2B5EF4-FFF2-40B4-BE49-F238E27FC236}">
                  <a16:creationId xmlns="" xmlns:a16="http://schemas.microsoft.com/office/drawing/2014/main" id="{31839BDC-E882-4364-BBD1-DBFC15F8C555}"/>
                </a:ext>
              </a:extLst>
            </p:cNvPr>
            <p:cNvSpPr txBox="1"/>
            <p:nvPr/>
          </p:nvSpPr>
          <p:spPr>
            <a:xfrm>
              <a:off x="2186004" y="2289365"/>
              <a:ext cx="389851" cy="338554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tr-TR" sz="1600" dirty="0" smtClean="0">
                  <a:solidFill>
                    <a:schemeClr val="bg1"/>
                  </a:solidFill>
                  <a:latin typeface="Gotham Medium" panose="02000604030000020004" pitchFamily="50" charset="0"/>
                </a:rPr>
                <a:t>13</a:t>
              </a:r>
              <a:endParaRPr lang="tr-TR" sz="1600" dirty="0">
                <a:solidFill>
                  <a:schemeClr val="bg1"/>
                </a:solidFill>
                <a:latin typeface="Gotham Medium" panose="02000604030000020004" pitchFamily="50" charset="0"/>
              </a:endParaRPr>
            </a:p>
          </p:txBody>
        </p:sp>
      </p:grpSp>
      <p:grpSp>
        <p:nvGrpSpPr>
          <p:cNvPr id="87" name="Grup 86">
            <a:extLst>
              <a:ext uri="{FF2B5EF4-FFF2-40B4-BE49-F238E27FC236}">
                <a16:creationId xmlns="" xmlns:a16="http://schemas.microsoft.com/office/drawing/2014/main" id="{C52BF585-267C-4739-90FF-4BCA40A305F3}"/>
              </a:ext>
            </a:extLst>
          </p:cNvPr>
          <p:cNvGrpSpPr/>
          <p:nvPr/>
        </p:nvGrpSpPr>
        <p:grpSpPr>
          <a:xfrm>
            <a:off x="7508471" y="4525100"/>
            <a:ext cx="3839717" cy="940812"/>
            <a:chOff x="-58606" y="2289365"/>
            <a:chExt cx="3839717" cy="940812"/>
          </a:xfrm>
        </p:grpSpPr>
        <p:cxnSp>
          <p:nvCxnSpPr>
            <p:cNvPr id="88" name="Bağlayıcı: Dirsek 87">
              <a:extLst>
                <a:ext uri="{FF2B5EF4-FFF2-40B4-BE49-F238E27FC236}">
                  <a16:creationId xmlns="" xmlns:a16="http://schemas.microsoft.com/office/drawing/2014/main" id="{16CB6A74-B6BC-4DE9-82DF-FFDF1F40ED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58606" y="3230177"/>
              <a:ext cx="2477865" cy="0"/>
            </a:xfrm>
            <a:prstGeom prst="straightConnector1">
              <a:avLst/>
            </a:prstGeom>
            <a:ln w="9525">
              <a:solidFill>
                <a:srgbClr val="00205C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Metin kutusu 88">
              <a:extLst>
                <a:ext uri="{FF2B5EF4-FFF2-40B4-BE49-F238E27FC236}">
                  <a16:creationId xmlns="" xmlns:a16="http://schemas.microsoft.com/office/drawing/2014/main" id="{EE773D46-B8FA-463A-8683-44949113F34C}"/>
                </a:ext>
              </a:extLst>
            </p:cNvPr>
            <p:cNvSpPr txBox="1"/>
            <p:nvPr/>
          </p:nvSpPr>
          <p:spPr>
            <a:xfrm>
              <a:off x="937064" y="2640205"/>
              <a:ext cx="2844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400" dirty="0">
                  <a:solidFill>
                    <a:srgbClr val="00205C"/>
                  </a:solidFill>
                  <a:latin typeface="Gotham Medium" panose="02000604030000020004" pitchFamily="50" charset="0"/>
                </a:rPr>
                <a:t>Döner </a:t>
              </a:r>
              <a:r>
                <a:rPr lang="tr-TR" sz="1400" dirty="0" smtClean="0">
                  <a:solidFill>
                    <a:srgbClr val="00205C"/>
                  </a:solidFill>
                  <a:latin typeface="Gotham Medium" panose="02000604030000020004" pitchFamily="50" charset="0"/>
                </a:rPr>
                <a:t>Sermaye Danışmanlık Sayısı </a:t>
              </a:r>
              <a:endParaRPr lang="tr-TR" sz="1400" dirty="0">
                <a:solidFill>
                  <a:srgbClr val="00205C"/>
                </a:solidFill>
                <a:latin typeface="Gotham Medium" panose="02000604030000020004" pitchFamily="50" charset="0"/>
              </a:endParaRPr>
            </a:p>
          </p:txBody>
        </p:sp>
        <p:sp>
          <p:nvSpPr>
            <p:cNvPr id="90" name="Metin kutusu 89">
              <a:extLst>
                <a:ext uri="{FF2B5EF4-FFF2-40B4-BE49-F238E27FC236}">
                  <a16:creationId xmlns="" xmlns:a16="http://schemas.microsoft.com/office/drawing/2014/main" id="{84EBB387-03D5-4467-B8A5-ADBF3FBC038D}"/>
                </a:ext>
              </a:extLst>
            </p:cNvPr>
            <p:cNvSpPr txBox="1"/>
            <p:nvPr/>
          </p:nvSpPr>
          <p:spPr>
            <a:xfrm>
              <a:off x="2237300" y="2289365"/>
              <a:ext cx="287258" cy="338554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tr-TR" sz="1600" dirty="0" smtClean="0">
                  <a:solidFill>
                    <a:schemeClr val="bg1"/>
                  </a:solidFill>
                  <a:latin typeface="Gotham Medium" panose="02000604030000020004" pitchFamily="50" charset="0"/>
                </a:rPr>
                <a:t>7</a:t>
              </a:r>
              <a:endParaRPr lang="tr-TR" sz="1600" dirty="0">
                <a:solidFill>
                  <a:schemeClr val="bg1"/>
                </a:solidFill>
                <a:latin typeface="Gotham Medium" panose="02000604030000020004" pitchFamily="50" charset="0"/>
              </a:endParaRPr>
            </a:p>
          </p:txBody>
        </p:sp>
      </p:grpSp>
      <p:grpSp>
        <p:nvGrpSpPr>
          <p:cNvPr id="95" name="Grup 94">
            <a:extLst>
              <a:ext uri="{FF2B5EF4-FFF2-40B4-BE49-F238E27FC236}">
                <a16:creationId xmlns="" xmlns:a16="http://schemas.microsoft.com/office/drawing/2014/main" id="{4F85B007-5AA0-4F85-B8F0-07E84A88AA35}"/>
              </a:ext>
            </a:extLst>
          </p:cNvPr>
          <p:cNvGrpSpPr/>
          <p:nvPr/>
        </p:nvGrpSpPr>
        <p:grpSpPr>
          <a:xfrm>
            <a:off x="332247" y="0"/>
            <a:ext cx="1192985" cy="1336404"/>
            <a:chOff x="475122" y="43031"/>
            <a:chExt cx="1192985" cy="1336404"/>
          </a:xfrm>
        </p:grpSpPr>
        <p:pic>
          <p:nvPicPr>
            <p:cNvPr id="96" name="Resim 95">
              <a:extLst>
                <a:ext uri="{FF2B5EF4-FFF2-40B4-BE49-F238E27FC236}">
                  <a16:creationId xmlns="" xmlns:a16="http://schemas.microsoft.com/office/drawing/2014/main" id="{1D61CCD1-897A-40F0-8157-2B7912C46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22" y="43031"/>
              <a:ext cx="1192985" cy="1336404"/>
            </a:xfrm>
            <a:prstGeom prst="rect">
              <a:avLst/>
            </a:prstGeom>
          </p:spPr>
        </p:pic>
        <p:pic>
          <p:nvPicPr>
            <p:cNvPr id="97" name="Resim 96">
              <a:extLst>
                <a:ext uri="{FF2B5EF4-FFF2-40B4-BE49-F238E27FC236}">
                  <a16:creationId xmlns="" xmlns:a16="http://schemas.microsoft.com/office/drawing/2014/main" id="{169C7239-DB4C-4F02-A36C-083BF1120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841" y="217435"/>
              <a:ext cx="1097545" cy="1097545"/>
            </a:xfrm>
            <a:prstGeom prst="rect">
              <a:avLst/>
            </a:prstGeom>
          </p:spPr>
        </p:pic>
      </p:grpSp>
      <p:pic>
        <p:nvPicPr>
          <p:cNvPr id="98" name="Resim 97">
            <a:extLst>
              <a:ext uri="{FF2B5EF4-FFF2-40B4-BE49-F238E27FC236}">
                <a16:creationId xmlns="" xmlns:a16="http://schemas.microsoft.com/office/drawing/2014/main" id="{69EB5A05-8814-4C34-BFCA-0082B4F5F99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4" y="311010"/>
            <a:ext cx="818450" cy="819570"/>
          </a:xfrm>
          <a:prstGeom prst="rect">
            <a:avLst/>
          </a:prstGeom>
        </p:spPr>
      </p:pic>
      <p:grpSp>
        <p:nvGrpSpPr>
          <p:cNvPr id="100" name="Grup 99">
            <a:extLst>
              <a:ext uri="{FF2B5EF4-FFF2-40B4-BE49-F238E27FC236}">
                <a16:creationId xmlns="" xmlns:a16="http://schemas.microsoft.com/office/drawing/2014/main" id="{1C4E2BBF-8A43-4EC9-8A5E-F99494A21161}"/>
              </a:ext>
            </a:extLst>
          </p:cNvPr>
          <p:cNvGrpSpPr/>
          <p:nvPr/>
        </p:nvGrpSpPr>
        <p:grpSpPr>
          <a:xfrm>
            <a:off x="0" y="6381355"/>
            <a:ext cx="12192000" cy="461665"/>
            <a:chOff x="0" y="6381355"/>
            <a:chExt cx="12192000" cy="461665"/>
          </a:xfrm>
        </p:grpSpPr>
        <p:cxnSp>
          <p:nvCxnSpPr>
            <p:cNvPr id="101" name="Düz Bağlayıcı 100">
              <a:extLst>
                <a:ext uri="{FF2B5EF4-FFF2-40B4-BE49-F238E27FC236}">
                  <a16:creationId xmlns="" xmlns:a16="http://schemas.microsoft.com/office/drawing/2014/main" id="{A32E05F4-2DC8-4790-8AF0-FD60116B82C9}"/>
                </a:ext>
              </a:extLst>
            </p:cNvPr>
            <p:cNvCxnSpPr/>
            <p:nvPr/>
          </p:nvCxnSpPr>
          <p:spPr>
            <a:xfrm>
              <a:off x="0" y="6610525"/>
              <a:ext cx="12192000" cy="0"/>
            </a:xfrm>
            <a:prstGeom prst="line">
              <a:avLst/>
            </a:prstGeom>
            <a:ln w="28575">
              <a:solidFill>
                <a:srgbClr val="A9936E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2" name="Dikdörtgen 101">
              <a:extLst>
                <a:ext uri="{FF2B5EF4-FFF2-40B4-BE49-F238E27FC236}">
                  <a16:creationId xmlns="" xmlns:a16="http://schemas.microsoft.com/office/drawing/2014/main" id="{15276A59-97BF-4031-BBF6-A6366F99D91E}"/>
                </a:ext>
              </a:extLst>
            </p:cNvPr>
            <p:cNvSpPr/>
            <p:nvPr/>
          </p:nvSpPr>
          <p:spPr>
            <a:xfrm>
              <a:off x="4953125" y="6381355"/>
              <a:ext cx="2266582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tr-TR" sz="1200" dirty="0">
                  <a:solidFill>
                    <a:srgbClr val="00205C"/>
                  </a:solidFill>
                  <a:latin typeface="Gotham Book" panose="02000604040000020004" pitchFamily="50" charset="0"/>
                </a:rPr>
                <a:t>Y.T.Ü. </a:t>
              </a:r>
              <a:r>
                <a:rPr lang="tr-TR" sz="1200" dirty="0" smtClean="0">
                  <a:solidFill>
                    <a:srgbClr val="00205C"/>
                  </a:solidFill>
                  <a:latin typeface="Gotham Book" panose="02000604040000020004" pitchFamily="50" charset="0"/>
                </a:rPr>
                <a:t>MİMARLIK FAKÜLTESİ</a:t>
              </a:r>
              <a:endParaRPr lang="tr-TR" sz="1200" dirty="0">
                <a:solidFill>
                  <a:srgbClr val="00205C"/>
                </a:solidFill>
                <a:latin typeface="Gotham Book" panose="02000604040000020004" pitchFamily="50" charset="0"/>
              </a:endParaRPr>
            </a:p>
            <a:p>
              <a:pPr algn="ctr"/>
              <a:r>
                <a:rPr lang="tr-TR" sz="1200" dirty="0" smtClean="0">
                  <a:solidFill>
                    <a:srgbClr val="00205C"/>
                  </a:solidFill>
                  <a:latin typeface="Gotham Bold" pitchFamily="50" charset="0"/>
                </a:rPr>
                <a:t>MİMARLIK BÖLÜMÜ</a:t>
              </a:r>
              <a:endParaRPr lang="tr-TR" sz="1200" dirty="0">
                <a:solidFill>
                  <a:srgbClr val="00205C"/>
                </a:solidFill>
                <a:latin typeface="Gotham Bold" pitchFamily="50" charset="0"/>
              </a:endParaRPr>
            </a:p>
          </p:txBody>
        </p:sp>
      </p:grpSp>
      <p:pic>
        <p:nvPicPr>
          <p:cNvPr id="31" name="Resim 30">
            <a:extLst>
              <a:ext uri="{FF2B5EF4-FFF2-40B4-BE49-F238E27FC236}">
                <a16:creationId xmlns="" xmlns:a16="http://schemas.microsoft.com/office/drawing/2014/main" id="{354F60C1-0690-4033-9DA0-5D8912D9185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019" y="3875784"/>
            <a:ext cx="149928" cy="1023418"/>
          </a:xfrm>
          <a:prstGeom prst="rect">
            <a:avLst/>
          </a:prstGeom>
        </p:spPr>
      </p:pic>
      <p:sp>
        <p:nvSpPr>
          <p:cNvPr id="52" name="Dikdörtgen 51">
            <a:extLst>
              <a:ext uri="{FF2B5EF4-FFF2-40B4-BE49-F238E27FC236}">
                <a16:creationId xmlns="" xmlns:a16="http://schemas.microsoft.com/office/drawing/2014/main" id="{4507F6DD-A632-4871-A23E-B789147D5DAC}"/>
              </a:ext>
            </a:extLst>
          </p:cNvPr>
          <p:cNvSpPr/>
          <p:nvPr/>
        </p:nvSpPr>
        <p:spPr>
          <a:xfrm>
            <a:off x="1620386" y="455167"/>
            <a:ext cx="707046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ok" panose="02000604040000020004" pitchFamily="50" charset="0"/>
              </a:rPr>
              <a:t>AR-GE, YENİLİKÇİLİK VE GİRİŞİMCİLİK</a:t>
            </a:r>
          </a:p>
        </p:txBody>
      </p:sp>
      <p:sp>
        <p:nvSpPr>
          <p:cNvPr id="53" name="Dikdörtgen 52">
            <a:extLst>
              <a:ext uri="{FF2B5EF4-FFF2-40B4-BE49-F238E27FC236}">
                <a16:creationId xmlns="" xmlns:a16="http://schemas.microsoft.com/office/drawing/2014/main" id="{006E2804-44FB-4896-9049-DD0F1D8AD88F}"/>
              </a:ext>
            </a:extLst>
          </p:cNvPr>
          <p:cNvSpPr/>
          <p:nvPr/>
        </p:nvSpPr>
        <p:spPr>
          <a:xfrm>
            <a:off x="1637022" y="825914"/>
            <a:ext cx="615309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ld" pitchFamily="50" charset="0"/>
              </a:rPr>
              <a:t>ÜNİVERSİTE SANAYİ İŞ BİRLİĞİ</a:t>
            </a:r>
          </a:p>
        </p:txBody>
      </p:sp>
      <p:sp>
        <p:nvSpPr>
          <p:cNvPr id="43" name="Metin kutusu 43">
            <a:extLst>
              <a:ext uri="{FF2B5EF4-FFF2-40B4-BE49-F238E27FC236}">
                <a16:creationId xmlns="" xmlns:a16="http://schemas.microsoft.com/office/drawing/2014/main" id="{B19A9C7F-DABF-4318-92FA-A8266AB0B248}"/>
              </a:ext>
            </a:extLst>
          </p:cNvPr>
          <p:cNvSpPr txBox="1"/>
          <p:nvPr/>
        </p:nvSpPr>
        <p:spPr>
          <a:xfrm>
            <a:off x="112512" y="6247395"/>
            <a:ext cx="2673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>
                <a:solidFill>
                  <a:srgbClr val="A9936E"/>
                </a:solidFill>
                <a:latin typeface="Gotham Medium" panose="02000604030000020004" pitchFamily="50" charset="0"/>
              </a:rPr>
              <a:t>*Son 10 yıldır yürütülen projeler</a:t>
            </a:r>
          </a:p>
        </p:txBody>
      </p:sp>
      <p:grpSp>
        <p:nvGrpSpPr>
          <p:cNvPr id="44" name="Grup 56">
            <a:extLst>
              <a:ext uri="{FF2B5EF4-FFF2-40B4-BE49-F238E27FC236}">
                <a16:creationId xmlns="" xmlns:a16="http://schemas.microsoft.com/office/drawing/2014/main" id="{1D104347-3EB5-4E56-A3C0-52F6C9F314B9}"/>
              </a:ext>
            </a:extLst>
          </p:cNvPr>
          <p:cNvGrpSpPr/>
          <p:nvPr/>
        </p:nvGrpSpPr>
        <p:grpSpPr>
          <a:xfrm>
            <a:off x="1913008" y="4024850"/>
            <a:ext cx="2735229" cy="1303608"/>
            <a:chOff x="1193742" y="2104832"/>
            <a:chExt cx="2735229" cy="1303608"/>
          </a:xfrm>
        </p:grpSpPr>
        <p:cxnSp>
          <p:nvCxnSpPr>
            <p:cNvPr id="45" name="Bağlayıcı: Dirsek 40">
              <a:extLst>
                <a:ext uri="{FF2B5EF4-FFF2-40B4-BE49-F238E27FC236}">
                  <a16:creationId xmlns="" xmlns:a16="http://schemas.microsoft.com/office/drawing/2014/main" id="{D559D347-60DC-408F-A29F-F38EF2941819}"/>
                </a:ext>
              </a:extLst>
            </p:cNvPr>
            <p:cNvCxnSpPr>
              <a:cxnSpLocks/>
            </p:cNvCxnSpPr>
            <p:nvPr/>
          </p:nvCxnSpPr>
          <p:spPr>
            <a:xfrm>
              <a:off x="2380925" y="3016250"/>
              <a:ext cx="1548046" cy="392190"/>
            </a:xfrm>
            <a:prstGeom prst="bentConnector3">
              <a:avLst>
                <a:gd name="adj1" fmla="val -44"/>
              </a:avLst>
            </a:prstGeom>
            <a:ln w="9525">
              <a:solidFill>
                <a:srgbClr val="00205C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Metin kutusu 54">
              <a:extLst>
                <a:ext uri="{FF2B5EF4-FFF2-40B4-BE49-F238E27FC236}">
                  <a16:creationId xmlns="" xmlns:a16="http://schemas.microsoft.com/office/drawing/2014/main" id="{DBED87EC-3D73-49F7-98C4-50D204AB3CA1}"/>
                </a:ext>
              </a:extLst>
            </p:cNvPr>
            <p:cNvSpPr txBox="1"/>
            <p:nvPr/>
          </p:nvSpPr>
          <p:spPr>
            <a:xfrm>
              <a:off x="1193742" y="2492709"/>
              <a:ext cx="23743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400" dirty="0" err="1" smtClean="0">
                  <a:solidFill>
                    <a:srgbClr val="00205C"/>
                  </a:solidFill>
                  <a:latin typeface="Gotham Medium" panose="02000604030000020004" pitchFamily="50" charset="0"/>
                </a:rPr>
                <a:t>Tübitak</a:t>
              </a:r>
              <a:r>
                <a:rPr lang="tr-TR" sz="1400" dirty="0" smtClean="0">
                  <a:solidFill>
                    <a:srgbClr val="00205C"/>
                  </a:solidFill>
                  <a:latin typeface="Gotham Medium" panose="02000604030000020004" pitchFamily="50" charset="0"/>
                </a:rPr>
                <a:t> ile</a:t>
              </a:r>
              <a:endParaRPr lang="tr-TR" sz="1400" dirty="0">
                <a:solidFill>
                  <a:srgbClr val="00205C"/>
                </a:solidFill>
                <a:latin typeface="Gotham Medium" panose="02000604030000020004" pitchFamily="50" charset="0"/>
              </a:endParaRPr>
            </a:p>
            <a:p>
              <a:pPr algn="ctr"/>
              <a:r>
                <a:rPr lang="tr-TR" sz="1400" dirty="0">
                  <a:solidFill>
                    <a:srgbClr val="00205C"/>
                  </a:solidFill>
                  <a:latin typeface="Gotham Medium" panose="02000604030000020004" pitchFamily="50" charset="0"/>
                </a:rPr>
                <a:t>Gerçekleştirilen  Proje </a:t>
              </a:r>
              <a:r>
                <a:rPr lang="tr-TR" sz="1400" dirty="0" smtClean="0">
                  <a:solidFill>
                    <a:srgbClr val="00205C"/>
                  </a:solidFill>
                  <a:latin typeface="Gotham Medium" panose="02000604030000020004" pitchFamily="50" charset="0"/>
                </a:rPr>
                <a:t>Sayısı*</a:t>
              </a:r>
              <a:endParaRPr lang="tr-TR" sz="1400" dirty="0">
                <a:solidFill>
                  <a:srgbClr val="00205C"/>
                </a:solidFill>
                <a:latin typeface="Gotham Medium" panose="02000604030000020004" pitchFamily="50" charset="0"/>
              </a:endParaRPr>
            </a:p>
          </p:txBody>
        </p:sp>
        <p:sp>
          <p:nvSpPr>
            <p:cNvPr id="47" name="Metin kutusu 55">
              <a:extLst>
                <a:ext uri="{FF2B5EF4-FFF2-40B4-BE49-F238E27FC236}">
                  <a16:creationId xmlns="" xmlns:a16="http://schemas.microsoft.com/office/drawing/2014/main" id="{B6EC6362-9C0D-432E-827B-E740C3AF4482}"/>
                </a:ext>
              </a:extLst>
            </p:cNvPr>
            <p:cNvSpPr txBox="1"/>
            <p:nvPr/>
          </p:nvSpPr>
          <p:spPr>
            <a:xfrm>
              <a:off x="2237296" y="2104832"/>
              <a:ext cx="287258" cy="338554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tr-TR" sz="1600" dirty="0" smtClean="0">
                  <a:latin typeface="Gotham Medium" panose="02000604030000020004" pitchFamily="50" charset="0"/>
                </a:rPr>
                <a:t>3</a:t>
              </a:r>
              <a:endParaRPr lang="tr-TR" sz="1600" dirty="0">
                <a:latin typeface="Gotham Medium" panose="0200060403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347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81" dur="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83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85" dur="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87" dur="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89" dur="8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91" dur="8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1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2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ED5389DC-A203-4E20-96D7-C65C9028F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12" name="Grup 11">
            <a:extLst>
              <a:ext uri="{FF2B5EF4-FFF2-40B4-BE49-F238E27FC236}">
                <a16:creationId xmlns="" xmlns:a16="http://schemas.microsoft.com/office/drawing/2014/main" id="{BE2B0CF4-102A-4326-B267-E9E92EFA3549}"/>
              </a:ext>
            </a:extLst>
          </p:cNvPr>
          <p:cNvGrpSpPr/>
          <p:nvPr/>
        </p:nvGrpSpPr>
        <p:grpSpPr>
          <a:xfrm>
            <a:off x="332247" y="0"/>
            <a:ext cx="1192985" cy="1336404"/>
            <a:chOff x="475122" y="43031"/>
            <a:chExt cx="1192985" cy="1336404"/>
          </a:xfrm>
        </p:grpSpPr>
        <p:pic>
          <p:nvPicPr>
            <p:cNvPr id="7" name="Resim 6">
              <a:extLst>
                <a:ext uri="{FF2B5EF4-FFF2-40B4-BE49-F238E27FC236}">
                  <a16:creationId xmlns="" xmlns:a16="http://schemas.microsoft.com/office/drawing/2014/main" id="{6C90FBBD-7995-47D3-98E0-826335169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22" y="43031"/>
              <a:ext cx="1192985" cy="1336404"/>
            </a:xfrm>
            <a:prstGeom prst="rect">
              <a:avLst/>
            </a:prstGeom>
          </p:spPr>
        </p:pic>
        <p:pic>
          <p:nvPicPr>
            <p:cNvPr id="9" name="Resim 8">
              <a:extLst>
                <a:ext uri="{FF2B5EF4-FFF2-40B4-BE49-F238E27FC236}">
                  <a16:creationId xmlns="" xmlns:a16="http://schemas.microsoft.com/office/drawing/2014/main" id="{5C14D877-6938-4B1B-970B-843D17413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841" y="217435"/>
              <a:ext cx="1097545" cy="1097545"/>
            </a:xfrm>
            <a:prstGeom prst="rect">
              <a:avLst/>
            </a:prstGeom>
          </p:spPr>
        </p:pic>
      </p:grpSp>
      <p:pic>
        <p:nvPicPr>
          <p:cNvPr id="11" name="Resim 10">
            <a:extLst>
              <a:ext uri="{FF2B5EF4-FFF2-40B4-BE49-F238E27FC236}">
                <a16:creationId xmlns="" xmlns:a16="http://schemas.microsoft.com/office/drawing/2014/main" id="{8B6143AC-C13B-48F7-8954-4025022CBE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4" y="311010"/>
            <a:ext cx="818450" cy="819570"/>
          </a:xfrm>
          <a:prstGeom prst="rect">
            <a:avLst/>
          </a:prstGeom>
        </p:spPr>
      </p:pic>
      <p:sp>
        <p:nvSpPr>
          <p:cNvPr id="13" name="Dikdörtgen 12">
            <a:extLst>
              <a:ext uri="{FF2B5EF4-FFF2-40B4-BE49-F238E27FC236}">
                <a16:creationId xmlns="" xmlns:a16="http://schemas.microsoft.com/office/drawing/2014/main" id="{AC7396D2-208F-42AF-BCB6-726A38EEB510}"/>
              </a:ext>
            </a:extLst>
          </p:cNvPr>
          <p:cNvSpPr/>
          <p:nvPr/>
        </p:nvSpPr>
        <p:spPr>
          <a:xfrm>
            <a:off x="1620386" y="472585"/>
            <a:ext cx="228620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ok" panose="02000604040000020004" pitchFamily="50" charset="0"/>
              </a:rPr>
              <a:t>SAYILARLA</a:t>
            </a:r>
          </a:p>
        </p:txBody>
      </p:sp>
      <p:grpSp>
        <p:nvGrpSpPr>
          <p:cNvPr id="15" name="Grup 14">
            <a:extLst>
              <a:ext uri="{FF2B5EF4-FFF2-40B4-BE49-F238E27FC236}">
                <a16:creationId xmlns="" xmlns:a16="http://schemas.microsoft.com/office/drawing/2014/main" id="{118FA3D5-8E49-47A2-96B3-C4213FECAC7A}"/>
              </a:ext>
            </a:extLst>
          </p:cNvPr>
          <p:cNvGrpSpPr/>
          <p:nvPr/>
        </p:nvGrpSpPr>
        <p:grpSpPr>
          <a:xfrm>
            <a:off x="0" y="6381355"/>
            <a:ext cx="12192000" cy="461665"/>
            <a:chOff x="0" y="6381355"/>
            <a:chExt cx="12192000" cy="461665"/>
          </a:xfrm>
        </p:grpSpPr>
        <p:cxnSp>
          <p:nvCxnSpPr>
            <p:cNvPr id="14" name="Düz Bağlayıcı 13">
              <a:extLst>
                <a:ext uri="{FF2B5EF4-FFF2-40B4-BE49-F238E27FC236}">
                  <a16:creationId xmlns="" xmlns:a16="http://schemas.microsoft.com/office/drawing/2014/main" id="{0C308AA7-A1DE-4C12-9DE5-DDCDE3BC1F9C}"/>
                </a:ext>
              </a:extLst>
            </p:cNvPr>
            <p:cNvCxnSpPr/>
            <p:nvPr/>
          </p:nvCxnSpPr>
          <p:spPr>
            <a:xfrm>
              <a:off x="0" y="6610525"/>
              <a:ext cx="12192000" cy="0"/>
            </a:xfrm>
            <a:prstGeom prst="line">
              <a:avLst/>
            </a:prstGeom>
            <a:ln w="28575">
              <a:solidFill>
                <a:srgbClr val="A9936E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4" name="Dikdörtgen 93">
              <a:extLst>
                <a:ext uri="{FF2B5EF4-FFF2-40B4-BE49-F238E27FC236}">
                  <a16:creationId xmlns="" xmlns:a16="http://schemas.microsoft.com/office/drawing/2014/main" id="{D90F82E9-CA0A-4161-8FAA-702CDEC29B83}"/>
                </a:ext>
              </a:extLst>
            </p:cNvPr>
            <p:cNvSpPr/>
            <p:nvPr/>
          </p:nvSpPr>
          <p:spPr>
            <a:xfrm>
              <a:off x="4953125" y="6381355"/>
              <a:ext cx="2266582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tr-TR" sz="1200" dirty="0">
                  <a:solidFill>
                    <a:srgbClr val="00205C"/>
                  </a:solidFill>
                  <a:latin typeface="Gotham Book" panose="02000604040000020004" pitchFamily="50" charset="0"/>
                </a:rPr>
                <a:t>Y.T.Ü. </a:t>
              </a:r>
              <a:r>
                <a:rPr lang="tr-TR" sz="1200" dirty="0" smtClean="0">
                  <a:solidFill>
                    <a:srgbClr val="00205C"/>
                  </a:solidFill>
                  <a:latin typeface="Gotham Book" panose="02000604040000020004" pitchFamily="50" charset="0"/>
                </a:rPr>
                <a:t>MİMARLIK FAKÜLTESİ</a:t>
              </a:r>
              <a:endParaRPr lang="tr-TR" sz="1200" dirty="0">
                <a:solidFill>
                  <a:srgbClr val="00205C"/>
                </a:solidFill>
                <a:latin typeface="Gotham Book" panose="02000604040000020004" pitchFamily="50" charset="0"/>
              </a:endParaRPr>
            </a:p>
            <a:p>
              <a:pPr algn="ctr"/>
              <a:r>
                <a:rPr lang="tr-TR" sz="1200" dirty="0" smtClean="0">
                  <a:solidFill>
                    <a:srgbClr val="00205C"/>
                  </a:solidFill>
                  <a:latin typeface="Gotham Bold" pitchFamily="50" charset="0"/>
                </a:rPr>
                <a:t>MİMARLIK BÖLÜMÜ</a:t>
              </a:r>
              <a:endParaRPr lang="tr-TR" sz="1200" dirty="0">
                <a:solidFill>
                  <a:srgbClr val="00205C"/>
                </a:solidFill>
                <a:latin typeface="Gotham Bold" pitchFamily="50" charset="0"/>
              </a:endParaRPr>
            </a:p>
          </p:txBody>
        </p:sp>
      </p:grpSp>
      <p:sp>
        <p:nvSpPr>
          <p:cNvPr id="95" name="Dikdörtgen 94">
            <a:extLst>
              <a:ext uri="{FF2B5EF4-FFF2-40B4-BE49-F238E27FC236}">
                <a16:creationId xmlns="" xmlns:a16="http://schemas.microsoft.com/office/drawing/2014/main" id="{5DFC6D8B-07D6-448E-8F3C-3436579B9EB2}"/>
              </a:ext>
            </a:extLst>
          </p:cNvPr>
          <p:cNvSpPr/>
          <p:nvPr/>
        </p:nvSpPr>
        <p:spPr>
          <a:xfrm>
            <a:off x="1637022" y="825914"/>
            <a:ext cx="204094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 smtClean="0">
                <a:solidFill>
                  <a:srgbClr val="00205C"/>
                </a:solidFill>
                <a:latin typeface="Gotham Bold" pitchFamily="50" charset="0"/>
              </a:rPr>
              <a:t>MİMARLIK</a:t>
            </a:r>
            <a:endParaRPr lang="tr-TR" sz="2800" dirty="0">
              <a:solidFill>
                <a:srgbClr val="00205C"/>
              </a:solidFill>
              <a:latin typeface="Gotham Bold" pitchFamily="50" charset="0"/>
            </a:endParaRPr>
          </a:p>
        </p:txBody>
      </p:sp>
      <p:grpSp>
        <p:nvGrpSpPr>
          <p:cNvPr id="96" name="Grup 9">
            <a:extLst>
              <a:ext uri="{FF2B5EF4-FFF2-40B4-BE49-F238E27FC236}">
                <a16:creationId xmlns="" xmlns:a16="http://schemas.microsoft.com/office/drawing/2014/main" id="{EDB52F9F-09A7-4444-8E70-860ADEA117D9}"/>
              </a:ext>
            </a:extLst>
          </p:cNvPr>
          <p:cNvGrpSpPr/>
          <p:nvPr/>
        </p:nvGrpSpPr>
        <p:grpSpPr>
          <a:xfrm>
            <a:off x="1793919" y="1808802"/>
            <a:ext cx="1070191" cy="732405"/>
            <a:chOff x="655700" y="2074765"/>
            <a:chExt cx="1426921" cy="976540"/>
          </a:xfrm>
        </p:grpSpPr>
        <p:pic>
          <p:nvPicPr>
            <p:cNvPr id="97" name="Resim 3">
              <a:extLst>
                <a:ext uri="{FF2B5EF4-FFF2-40B4-BE49-F238E27FC236}">
                  <a16:creationId xmlns="" xmlns:a16="http://schemas.microsoft.com/office/drawing/2014/main" id="{D96EBCA9-0BEA-423F-A65E-63BBA96D0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98" name="Dikdörtgen 5">
              <a:extLst>
                <a:ext uri="{FF2B5EF4-FFF2-40B4-BE49-F238E27FC236}">
                  <a16:creationId xmlns="" xmlns:a16="http://schemas.microsoft.com/office/drawing/2014/main" id="{65710575-513D-4B43-96BA-9250BED1C9EA}"/>
                </a:ext>
              </a:extLst>
            </p:cNvPr>
            <p:cNvSpPr/>
            <p:nvPr/>
          </p:nvSpPr>
          <p:spPr>
            <a:xfrm>
              <a:off x="694201" y="2260292"/>
              <a:ext cx="1319164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KURULUŞ YILI</a:t>
              </a:r>
            </a:p>
          </p:txBody>
        </p:sp>
        <p:sp>
          <p:nvSpPr>
            <p:cNvPr id="99" name="Metin kutusu 7">
              <a:extLst>
                <a:ext uri="{FF2B5EF4-FFF2-40B4-BE49-F238E27FC236}">
                  <a16:creationId xmlns="" xmlns:a16="http://schemas.microsoft.com/office/drawing/2014/main" id="{AA508C96-1EA4-47CC-8567-D9C45E7AEFE9}"/>
                </a:ext>
              </a:extLst>
            </p:cNvPr>
            <p:cNvSpPr txBox="1"/>
            <p:nvPr/>
          </p:nvSpPr>
          <p:spPr>
            <a:xfrm>
              <a:off x="849169" y="2497308"/>
              <a:ext cx="964366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100" dirty="0" smtClean="0">
                  <a:solidFill>
                    <a:schemeClr val="bg1"/>
                  </a:solidFill>
                  <a:latin typeface="Gotham Medium" panose="02000604030000020004" pitchFamily="50" charset="0"/>
                </a:rPr>
                <a:t>1942</a:t>
              </a:r>
              <a:endParaRPr lang="tr-TR" sz="2100" dirty="0">
                <a:solidFill>
                  <a:schemeClr val="bg1"/>
                </a:solidFill>
                <a:latin typeface="Gotham Medium" panose="02000604030000020004" pitchFamily="50" charset="0"/>
              </a:endParaRPr>
            </a:p>
          </p:txBody>
        </p:sp>
      </p:grpSp>
      <p:grpSp>
        <p:nvGrpSpPr>
          <p:cNvPr id="100" name="Grup 16">
            <a:extLst>
              <a:ext uri="{FF2B5EF4-FFF2-40B4-BE49-F238E27FC236}">
                <a16:creationId xmlns="" xmlns:a16="http://schemas.microsoft.com/office/drawing/2014/main" id="{380F0300-42F6-4147-9AD2-91DE5A975EC3}"/>
              </a:ext>
            </a:extLst>
          </p:cNvPr>
          <p:cNvGrpSpPr/>
          <p:nvPr/>
        </p:nvGrpSpPr>
        <p:grpSpPr>
          <a:xfrm>
            <a:off x="1793916" y="2636313"/>
            <a:ext cx="1070191" cy="704497"/>
            <a:chOff x="655700" y="2074765"/>
            <a:chExt cx="1426921" cy="939329"/>
          </a:xfrm>
        </p:grpSpPr>
        <p:pic>
          <p:nvPicPr>
            <p:cNvPr id="101" name="Resim 18">
              <a:extLst>
                <a:ext uri="{FF2B5EF4-FFF2-40B4-BE49-F238E27FC236}">
                  <a16:creationId xmlns="" xmlns:a16="http://schemas.microsoft.com/office/drawing/2014/main" id="{6F3E8AAF-C2FE-42BC-8842-1A77C2AE9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102" name="Dikdörtgen 19">
              <a:extLst>
                <a:ext uri="{FF2B5EF4-FFF2-40B4-BE49-F238E27FC236}">
                  <a16:creationId xmlns="" xmlns:a16="http://schemas.microsoft.com/office/drawing/2014/main" id="{3091FD82-627D-4B07-A3B2-CFC27D5BBB22}"/>
                </a:ext>
              </a:extLst>
            </p:cNvPr>
            <p:cNvSpPr/>
            <p:nvPr/>
          </p:nvSpPr>
          <p:spPr>
            <a:xfrm>
              <a:off x="719032" y="2104432"/>
              <a:ext cx="1058409" cy="4924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LİSANS</a:t>
              </a:r>
            </a:p>
            <a:p>
              <a:r>
                <a:rPr lang="tr-T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PROGRAMI</a:t>
              </a:r>
            </a:p>
          </p:txBody>
        </p:sp>
      </p:grpSp>
      <p:grpSp>
        <p:nvGrpSpPr>
          <p:cNvPr id="103" name="Grup 21">
            <a:extLst>
              <a:ext uri="{FF2B5EF4-FFF2-40B4-BE49-F238E27FC236}">
                <a16:creationId xmlns="" xmlns:a16="http://schemas.microsoft.com/office/drawing/2014/main" id="{4EDB7872-590B-4715-9335-366530E12D8A}"/>
              </a:ext>
            </a:extLst>
          </p:cNvPr>
          <p:cNvGrpSpPr/>
          <p:nvPr/>
        </p:nvGrpSpPr>
        <p:grpSpPr>
          <a:xfrm>
            <a:off x="1798317" y="3599471"/>
            <a:ext cx="1128654" cy="732405"/>
            <a:chOff x="655700" y="2074765"/>
            <a:chExt cx="1504872" cy="976540"/>
          </a:xfrm>
        </p:grpSpPr>
        <p:pic>
          <p:nvPicPr>
            <p:cNvPr id="104" name="Resim 22">
              <a:extLst>
                <a:ext uri="{FF2B5EF4-FFF2-40B4-BE49-F238E27FC236}">
                  <a16:creationId xmlns="" xmlns:a16="http://schemas.microsoft.com/office/drawing/2014/main" id="{703CCF8E-098D-449F-963E-8A536C57E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105" name="Dikdörtgen 23">
              <a:extLst>
                <a:ext uri="{FF2B5EF4-FFF2-40B4-BE49-F238E27FC236}">
                  <a16:creationId xmlns="" xmlns:a16="http://schemas.microsoft.com/office/drawing/2014/main" id="{B0C9D427-E65B-4590-B965-6B35161E021C}"/>
                </a:ext>
              </a:extLst>
            </p:cNvPr>
            <p:cNvSpPr/>
            <p:nvPr/>
          </p:nvSpPr>
          <p:spPr>
            <a:xfrm>
              <a:off x="713167" y="2115321"/>
              <a:ext cx="1447405" cy="4924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YÜKSEK LİSANS</a:t>
              </a:r>
            </a:p>
            <a:p>
              <a:r>
                <a:rPr lang="tr-T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PROGRAMI</a:t>
              </a:r>
            </a:p>
          </p:txBody>
        </p:sp>
        <p:sp>
          <p:nvSpPr>
            <p:cNvPr id="106" name="Metin kutusu 24">
              <a:extLst>
                <a:ext uri="{FF2B5EF4-FFF2-40B4-BE49-F238E27FC236}">
                  <a16:creationId xmlns="" xmlns:a16="http://schemas.microsoft.com/office/drawing/2014/main" id="{D7380354-43CD-4EC2-8F7E-6A2CB23A928F}"/>
                </a:ext>
              </a:extLst>
            </p:cNvPr>
            <p:cNvSpPr txBox="1"/>
            <p:nvPr/>
          </p:nvSpPr>
          <p:spPr>
            <a:xfrm>
              <a:off x="1118475" y="2497308"/>
              <a:ext cx="425759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100" dirty="0">
                  <a:solidFill>
                    <a:schemeClr val="bg1"/>
                  </a:solidFill>
                  <a:latin typeface="Gotham Medium" panose="02000604030000020004" pitchFamily="50" charset="0"/>
                </a:rPr>
                <a:t>9</a:t>
              </a:r>
            </a:p>
          </p:txBody>
        </p:sp>
      </p:grpSp>
      <p:grpSp>
        <p:nvGrpSpPr>
          <p:cNvPr id="107" name="Grup 25">
            <a:extLst>
              <a:ext uri="{FF2B5EF4-FFF2-40B4-BE49-F238E27FC236}">
                <a16:creationId xmlns="" xmlns:a16="http://schemas.microsoft.com/office/drawing/2014/main" id="{075925A7-D1C3-4F00-A7F8-D154EF37AF96}"/>
              </a:ext>
            </a:extLst>
          </p:cNvPr>
          <p:cNvGrpSpPr/>
          <p:nvPr/>
        </p:nvGrpSpPr>
        <p:grpSpPr>
          <a:xfrm>
            <a:off x="1793917" y="4580706"/>
            <a:ext cx="1070191" cy="732405"/>
            <a:chOff x="655700" y="2074765"/>
            <a:chExt cx="1426921" cy="976540"/>
          </a:xfrm>
        </p:grpSpPr>
        <p:pic>
          <p:nvPicPr>
            <p:cNvPr id="108" name="Resim 26">
              <a:extLst>
                <a:ext uri="{FF2B5EF4-FFF2-40B4-BE49-F238E27FC236}">
                  <a16:creationId xmlns="" xmlns:a16="http://schemas.microsoft.com/office/drawing/2014/main" id="{3FD377D7-4CBD-4011-95A3-2D843346D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109" name="Dikdörtgen 27">
              <a:extLst>
                <a:ext uri="{FF2B5EF4-FFF2-40B4-BE49-F238E27FC236}">
                  <a16:creationId xmlns="" xmlns:a16="http://schemas.microsoft.com/office/drawing/2014/main" id="{EECF172E-1A11-483E-A4E4-2D9B35A96152}"/>
                </a:ext>
              </a:extLst>
            </p:cNvPr>
            <p:cNvSpPr/>
            <p:nvPr/>
          </p:nvSpPr>
          <p:spPr>
            <a:xfrm>
              <a:off x="734648" y="2079212"/>
              <a:ext cx="1058409" cy="4924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DOKTORA</a:t>
              </a:r>
            </a:p>
            <a:p>
              <a:r>
                <a:rPr lang="tr-T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PROGRAMI</a:t>
              </a:r>
            </a:p>
          </p:txBody>
        </p:sp>
        <p:sp>
          <p:nvSpPr>
            <p:cNvPr id="110" name="Metin kutusu 28">
              <a:extLst>
                <a:ext uri="{FF2B5EF4-FFF2-40B4-BE49-F238E27FC236}">
                  <a16:creationId xmlns="" xmlns:a16="http://schemas.microsoft.com/office/drawing/2014/main" id="{B26B277F-FB3C-4CD9-96C0-4C02EF8F7F08}"/>
                </a:ext>
              </a:extLst>
            </p:cNvPr>
            <p:cNvSpPr txBox="1"/>
            <p:nvPr/>
          </p:nvSpPr>
          <p:spPr>
            <a:xfrm>
              <a:off x="1118476" y="2497308"/>
              <a:ext cx="425757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100" dirty="0" smtClean="0">
                  <a:solidFill>
                    <a:schemeClr val="bg1"/>
                  </a:solidFill>
                  <a:latin typeface="Gotham Medium" panose="02000604030000020004" pitchFamily="50" charset="0"/>
                </a:rPr>
                <a:t>7</a:t>
              </a:r>
              <a:endParaRPr lang="tr-TR" sz="2100" dirty="0">
                <a:solidFill>
                  <a:schemeClr val="bg1"/>
                </a:solidFill>
                <a:latin typeface="Gotham Medium" panose="02000604030000020004" pitchFamily="50" charset="0"/>
              </a:endParaRPr>
            </a:p>
          </p:txBody>
        </p:sp>
      </p:grpSp>
      <p:grpSp>
        <p:nvGrpSpPr>
          <p:cNvPr id="111" name="Grup 29">
            <a:extLst>
              <a:ext uri="{FF2B5EF4-FFF2-40B4-BE49-F238E27FC236}">
                <a16:creationId xmlns="" xmlns:a16="http://schemas.microsoft.com/office/drawing/2014/main" id="{71D06E7A-F292-4B04-B4A4-9EC74C68359F}"/>
              </a:ext>
            </a:extLst>
          </p:cNvPr>
          <p:cNvGrpSpPr/>
          <p:nvPr/>
        </p:nvGrpSpPr>
        <p:grpSpPr>
          <a:xfrm>
            <a:off x="4298989" y="1808802"/>
            <a:ext cx="1070191" cy="732405"/>
            <a:chOff x="655700" y="2074765"/>
            <a:chExt cx="1426921" cy="976540"/>
          </a:xfrm>
        </p:grpSpPr>
        <p:pic>
          <p:nvPicPr>
            <p:cNvPr id="112" name="Resim 30">
              <a:extLst>
                <a:ext uri="{FF2B5EF4-FFF2-40B4-BE49-F238E27FC236}">
                  <a16:creationId xmlns="" xmlns:a16="http://schemas.microsoft.com/office/drawing/2014/main" id="{1A7D026B-636F-453E-8BDA-6D7543E4E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113" name="Dikdörtgen 31">
              <a:extLst>
                <a:ext uri="{FF2B5EF4-FFF2-40B4-BE49-F238E27FC236}">
                  <a16:creationId xmlns="" xmlns:a16="http://schemas.microsoft.com/office/drawing/2014/main" id="{289101CA-C9A5-4805-86AB-4C659D56226A}"/>
                </a:ext>
              </a:extLst>
            </p:cNvPr>
            <p:cNvSpPr/>
            <p:nvPr/>
          </p:nvSpPr>
          <p:spPr>
            <a:xfrm>
              <a:off x="749173" y="2115321"/>
              <a:ext cx="1066958" cy="4924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LİSANS</a:t>
              </a:r>
            </a:p>
            <a:p>
              <a:r>
                <a:rPr lang="tr-T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ÖĞRENCİSİ</a:t>
              </a:r>
            </a:p>
          </p:txBody>
        </p:sp>
        <p:sp>
          <p:nvSpPr>
            <p:cNvPr id="114" name="Metin kutusu 32">
              <a:extLst>
                <a:ext uri="{FF2B5EF4-FFF2-40B4-BE49-F238E27FC236}">
                  <a16:creationId xmlns="" xmlns:a16="http://schemas.microsoft.com/office/drawing/2014/main" id="{BCBBE23A-D41C-4260-AB69-088DC07FF756}"/>
                </a:ext>
              </a:extLst>
            </p:cNvPr>
            <p:cNvSpPr txBox="1"/>
            <p:nvPr/>
          </p:nvSpPr>
          <p:spPr>
            <a:xfrm>
              <a:off x="849172" y="2497308"/>
              <a:ext cx="964366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100" dirty="0" smtClean="0">
                  <a:solidFill>
                    <a:schemeClr val="bg1"/>
                  </a:solidFill>
                  <a:latin typeface="Gotham Medium" panose="02000604030000020004" pitchFamily="50" charset="0"/>
                </a:rPr>
                <a:t>1385</a:t>
              </a:r>
              <a:endParaRPr lang="tr-TR" sz="2100" dirty="0">
                <a:solidFill>
                  <a:schemeClr val="bg1"/>
                </a:solidFill>
                <a:latin typeface="Gotham Medium" panose="02000604030000020004" pitchFamily="50" charset="0"/>
              </a:endParaRPr>
            </a:p>
          </p:txBody>
        </p:sp>
      </p:grpSp>
      <p:grpSp>
        <p:nvGrpSpPr>
          <p:cNvPr id="115" name="Grup 33">
            <a:extLst>
              <a:ext uri="{FF2B5EF4-FFF2-40B4-BE49-F238E27FC236}">
                <a16:creationId xmlns="" xmlns:a16="http://schemas.microsoft.com/office/drawing/2014/main" id="{9D2FBA3B-14B3-4410-B2C2-8631A021204A}"/>
              </a:ext>
            </a:extLst>
          </p:cNvPr>
          <p:cNvGrpSpPr/>
          <p:nvPr/>
        </p:nvGrpSpPr>
        <p:grpSpPr>
          <a:xfrm>
            <a:off x="4298988" y="2636313"/>
            <a:ext cx="1133053" cy="732405"/>
            <a:chOff x="655700" y="2074765"/>
            <a:chExt cx="1510737" cy="976540"/>
          </a:xfrm>
        </p:grpSpPr>
        <p:pic>
          <p:nvPicPr>
            <p:cNvPr id="116" name="Resim 34">
              <a:extLst>
                <a:ext uri="{FF2B5EF4-FFF2-40B4-BE49-F238E27FC236}">
                  <a16:creationId xmlns="" xmlns:a16="http://schemas.microsoft.com/office/drawing/2014/main" id="{535436ED-75ED-4FBE-81AD-CE6851C26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117" name="Dikdörtgen 35">
              <a:extLst>
                <a:ext uri="{FF2B5EF4-FFF2-40B4-BE49-F238E27FC236}">
                  <a16:creationId xmlns="" xmlns:a16="http://schemas.microsoft.com/office/drawing/2014/main" id="{CF3AD7D3-D7CF-453F-82DC-35EEB331BF6D}"/>
                </a:ext>
              </a:extLst>
            </p:cNvPr>
            <p:cNvSpPr/>
            <p:nvPr/>
          </p:nvSpPr>
          <p:spPr>
            <a:xfrm>
              <a:off x="719032" y="2104432"/>
              <a:ext cx="1447405" cy="4924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YÜKSEK LİSANS</a:t>
              </a:r>
            </a:p>
            <a:p>
              <a:r>
                <a:rPr lang="tr-T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ÖĞRENCİSİ</a:t>
              </a:r>
            </a:p>
          </p:txBody>
        </p:sp>
        <p:sp>
          <p:nvSpPr>
            <p:cNvPr id="118" name="Metin kutusu 36">
              <a:extLst>
                <a:ext uri="{FF2B5EF4-FFF2-40B4-BE49-F238E27FC236}">
                  <a16:creationId xmlns="" xmlns:a16="http://schemas.microsoft.com/office/drawing/2014/main" id="{BEC966D2-F58C-439B-9FD4-78F3B20BB2B9}"/>
                </a:ext>
              </a:extLst>
            </p:cNvPr>
            <p:cNvSpPr txBox="1"/>
            <p:nvPr/>
          </p:nvSpPr>
          <p:spPr>
            <a:xfrm>
              <a:off x="938940" y="2497308"/>
              <a:ext cx="784832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100" dirty="0" smtClean="0">
                  <a:solidFill>
                    <a:schemeClr val="bg1"/>
                  </a:solidFill>
                  <a:latin typeface="Gotham Medium" panose="02000604030000020004" pitchFamily="50" charset="0"/>
                </a:rPr>
                <a:t>645</a:t>
              </a:r>
              <a:endParaRPr lang="tr-TR" sz="2100" dirty="0">
                <a:solidFill>
                  <a:schemeClr val="bg1"/>
                </a:solidFill>
                <a:latin typeface="Gotham Medium" panose="02000604030000020004" pitchFamily="50" charset="0"/>
              </a:endParaRPr>
            </a:p>
          </p:txBody>
        </p:sp>
      </p:grpSp>
      <p:grpSp>
        <p:nvGrpSpPr>
          <p:cNvPr id="119" name="Grup 37">
            <a:extLst>
              <a:ext uri="{FF2B5EF4-FFF2-40B4-BE49-F238E27FC236}">
                <a16:creationId xmlns="" xmlns:a16="http://schemas.microsoft.com/office/drawing/2014/main" id="{A47B4DE5-ACB2-480F-BE2F-925C41EDA22D}"/>
              </a:ext>
            </a:extLst>
          </p:cNvPr>
          <p:cNvGrpSpPr/>
          <p:nvPr/>
        </p:nvGrpSpPr>
        <p:grpSpPr>
          <a:xfrm>
            <a:off x="4303387" y="3599471"/>
            <a:ext cx="1070191" cy="732405"/>
            <a:chOff x="655700" y="2074765"/>
            <a:chExt cx="1426921" cy="976540"/>
          </a:xfrm>
        </p:grpSpPr>
        <p:pic>
          <p:nvPicPr>
            <p:cNvPr id="120" name="Resim 38">
              <a:extLst>
                <a:ext uri="{FF2B5EF4-FFF2-40B4-BE49-F238E27FC236}">
                  <a16:creationId xmlns="" xmlns:a16="http://schemas.microsoft.com/office/drawing/2014/main" id="{FB27556B-14D0-4574-A143-BB8FD037A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121" name="Dikdörtgen 39">
              <a:extLst>
                <a:ext uri="{FF2B5EF4-FFF2-40B4-BE49-F238E27FC236}">
                  <a16:creationId xmlns="" xmlns:a16="http://schemas.microsoft.com/office/drawing/2014/main" id="{3C211B71-6131-4778-856A-C553E31A0B22}"/>
                </a:ext>
              </a:extLst>
            </p:cNvPr>
            <p:cNvSpPr/>
            <p:nvPr/>
          </p:nvSpPr>
          <p:spPr>
            <a:xfrm>
              <a:off x="713167" y="2115321"/>
              <a:ext cx="1066958" cy="4924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DOKTORA</a:t>
              </a:r>
            </a:p>
            <a:p>
              <a:r>
                <a:rPr lang="tr-T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ÖĞRENCİSİ</a:t>
              </a:r>
            </a:p>
          </p:txBody>
        </p:sp>
        <p:sp>
          <p:nvSpPr>
            <p:cNvPr id="122" name="Metin kutusu 40">
              <a:extLst>
                <a:ext uri="{FF2B5EF4-FFF2-40B4-BE49-F238E27FC236}">
                  <a16:creationId xmlns="" xmlns:a16="http://schemas.microsoft.com/office/drawing/2014/main" id="{3C149D2A-D353-49C6-ADF4-81F5515587F6}"/>
                </a:ext>
              </a:extLst>
            </p:cNvPr>
            <p:cNvSpPr txBox="1"/>
            <p:nvPr/>
          </p:nvSpPr>
          <p:spPr>
            <a:xfrm>
              <a:off x="938939" y="2497308"/>
              <a:ext cx="784832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100" dirty="0" smtClean="0">
                  <a:solidFill>
                    <a:schemeClr val="bg1"/>
                  </a:solidFill>
                  <a:latin typeface="Gotham Medium" panose="02000604030000020004" pitchFamily="50" charset="0"/>
                </a:rPr>
                <a:t>241</a:t>
              </a:r>
              <a:endParaRPr lang="tr-TR" sz="2100" dirty="0">
                <a:solidFill>
                  <a:schemeClr val="bg1"/>
                </a:solidFill>
                <a:latin typeface="Gotham Medium" panose="02000604030000020004" pitchFamily="50" charset="0"/>
              </a:endParaRPr>
            </a:p>
          </p:txBody>
        </p:sp>
      </p:grpSp>
      <p:grpSp>
        <p:nvGrpSpPr>
          <p:cNvPr id="123" name="Grup 61">
            <a:extLst>
              <a:ext uri="{FF2B5EF4-FFF2-40B4-BE49-F238E27FC236}">
                <a16:creationId xmlns="" xmlns:a16="http://schemas.microsoft.com/office/drawing/2014/main" id="{D57F5761-BFD7-442F-8FBB-67DFB875FBA2}"/>
              </a:ext>
            </a:extLst>
          </p:cNvPr>
          <p:cNvGrpSpPr/>
          <p:nvPr/>
        </p:nvGrpSpPr>
        <p:grpSpPr>
          <a:xfrm>
            <a:off x="6817534" y="1808802"/>
            <a:ext cx="1070191" cy="732405"/>
            <a:chOff x="655700" y="2074765"/>
            <a:chExt cx="1426921" cy="976540"/>
          </a:xfrm>
        </p:grpSpPr>
        <p:pic>
          <p:nvPicPr>
            <p:cNvPr id="124" name="Resim 62">
              <a:extLst>
                <a:ext uri="{FF2B5EF4-FFF2-40B4-BE49-F238E27FC236}">
                  <a16:creationId xmlns="" xmlns:a16="http://schemas.microsoft.com/office/drawing/2014/main" id="{747BBDB8-D22F-47D0-A55F-C02068608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125" name="Dikdörtgen 63">
              <a:extLst>
                <a:ext uri="{FF2B5EF4-FFF2-40B4-BE49-F238E27FC236}">
                  <a16:creationId xmlns="" xmlns:a16="http://schemas.microsoft.com/office/drawing/2014/main" id="{A600CFA7-BBF2-4AF3-BD1C-3646EBCB2540}"/>
                </a:ext>
              </a:extLst>
            </p:cNvPr>
            <p:cNvSpPr/>
            <p:nvPr/>
          </p:nvSpPr>
          <p:spPr>
            <a:xfrm>
              <a:off x="719031" y="2095370"/>
              <a:ext cx="1148177" cy="4924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ANABİLİM</a:t>
              </a:r>
            </a:p>
            <a:p>
              <a:r>
                <a:rPr lang="tr-T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DALI SAYISI</a:t>
              </a:r>
            </a:p>
          </p:txBody>
        </p:sp>
        <p:sp>
          <p:nvSpPr>
            <p:cNvPr id="126" name="Metin kutusu 64">
              <a:extLst>
                <a:ext uri="{FF2B5EF4-FFF2-40B4-BE49-F238E27FC236}">
                  <a16:creationId xmlns="" xmlns:a16="http://schemas.microsoft.com/office/drawing/2014/main" id="{F2FAC496-26BC-4F48-AAAE-DAAF243DB6DA}"/>
                </a:ext>
              </a:extLst>
            </p:cNvPr>
            <p:cNvSpPr txBox="1"/>
            <p:nvPr/>
          </p:nvSpPr>
          <p:spPr>
            <a:xfrm>
              <a:off x="1118476" y="2497308"/>
              <a:ext cx="425757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100" dirty="0" smtClean="0">
                  <a:solidFill>
                    <a:schemeClr val="bg1"/>
                  </a:solidFill>
                  <a:latin typeface="Gotham Medium" panose="02000604030000020004" pitchFamily="50" charset="0"/>
                </a:rPr>
                <a:t>4</a:t>
              </a:r>
              <a:endParaRPr lang="tr-TR" sz="2100" dirty="0">
                <a:solidFill>
                  <a:schemeClr val="bg1"/>
                </a:solidFill>
                <a:latin typeface="Gotham Medium" panose="02000604030000020004" pitchFamily="50" charset="0"/>
              </a:endParaRPr>
            </a:p>
          </p:txBody>
        </p:sp>
      </p:grpSp>
      <p:grpSp>
        <p:nvGrpSpPr>
          <p:cNvPr id="127" name="Grup 65">
            <a:extLst>
              <a:ext uri="{FF2B5EF4-FFF2-40B4-BE49-F238E27FC236}">
                <a16:creationId xmlns="" xmlns:a16="http://schemas.microsoft.com/office/drawing/2014/main" id="{B18DE61B-85F6-4F81-B0FE-44D41A9D1C76}"/>
              </a:ext>
            </a:extLst>
          </p:cNvPr>
          <p:cNvGrpSpPr/>
          <p:nvPr/>
        </p:nvGrpSpPr>
        <p:grpSpPr>
          <a:xfrm>
            <a:off x="6817533" y="2636313"/>
            <a:ext cx="1070191" cy="732405"/>
            <a:chOff x="655700" y="2074765"/>
            <a:chExt cx="1426921" cy="976540"/>
          </a:xfrm>
        </p:grpSpPr>
        <p:pic>
          <p:nvPicPr>
            <p:cNvPr id="128" name="Resim 66">
              <a:extLst>
                <a:ext uri="{FF2B5EF4-FFF2-40B4-BE49-F238E27FC236}">
                  <a16:creationId xmlns="" xmlns:a16="http://schemas.microsoft.com/office/drawing/2014/main" id="{BBB1DFAA-EEE3-4C38-A451-869FFAC94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129" name="Dikdörtgen 67">
              <a:extLst>
                <a:ext uri="{FF2B5EF4-FFF2-40B4-BE49-F238E27FC236}">
                  <a16:creationId xmlns="" xmlns:a16="http://schemas.microsoft.com/office/drawing/2014/main" id="{574A2932-908D-4010-A888-124AED6EE459}"/>
                </a:ext>
              </a:extLst>
            </p:cNvPr>
            <p:cNvSpPr/>
            <p:nvPr/>
          </p:nvSpPr>
          <p:spPr>
            <a:xfrm>
              <a:off x="719032" y="2104432"/>
              <a:ext cx="1233670" cy="4924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ÖĞRETİM</a:t>
              </a:r>
            </a:p>
            <a:p>
              <a:r>
                <a:rPr lang="tr-T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ÜYESİ SAYISI</a:t>
              </a:r>
            </a:p>
          </p:txBody>
        </p:sp>
        <p:sp>
          <p:nvSpPr>
            <p:cNvPr id="130" name="Metin kutusu 68">
              <a:extLst>
                <a:ext uri="{FF2B5EF4-FFF2-40B4-BE49-F238E27FC236}">
                  <a16:creationId xmlns="" xmlns:a16="http://schemas.microsoft.com/office/drawing/2014/main" id="{FFCD208B-7729-4915-AA7B-B3049031C526}"/>
                </a:ext>
              </a:extLst>
            </p:cNvPr>
            <p:cNvSpPr txBox="1"/>
            <p:nvPr/>
          </p:nvSpPr>
          <p:spPr>
            <a:xfrm>
              <a:off x="1028707" y="2497308"/>
              <a:ext cx="605295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100" dirty="0" smtClean="0">
                  <a:solidFill>
                    <a:schemeClr val="bg1"/>
                  </a:solidFill>
                  <a:latin typeface="Gotham Medium" panose="02000604030000020004" pitchFamily="50" charset="0"/>
                </a:rPr>
                <a:t>57</a:t>
              </a:r>
              <a:endParaRPr lang="tr-TR" sz="2100" dirty="0">
                <a:solidFill>
                  <a:schemeClr val="bg1"/>
                </a:solidFill>
                <a:latin typeface="Gotham Medium" panose="02000604030000020004" pitchFamily="50" charset="0"/>
              </a:endParaRPr>
            </a:p>
          </p:txBody>
        </p:sp>
      </p:grpSp>
      <p:grpSp>
        <p:nvGrpSpPr>
          <p:cNvPr id="131" name="Grup 69">
            <a:extLst>
              <a:ext uri="{FF2B5EF4-FFF2-40B4-BE49-F238E27FC236}">
                <a16:creationId xmlns="" xmlns:a16="http://schemas.microsoft.com/office/drawing/2014/main" id="{AB802204-43FB-473C-BF62-EDA61ED7E46A}"/>
              </a:ext>
            </a:extLst>
          </p:cNvPr>
          <p:cNvGrpSpPr/>
          <p:nvPr/>
        </p:nvGrpSpPr>
        <p:grpSpPr>
          <a:xfrm>
            <a:off x="6821932" y="3599471"/>
            <a:ext cx="1237659" cy="732405"/>
            <a:chOff x="655700" y="2074765"/>
            <a:chExt cx="1650211" cy="976540"/>
          </a:xfrm>
        </p:grpSpPr>
        <p:pic>
          <p:nvPicPr>
            <p:cNvPr id="132" name="Resim 70">
              <a:extLst>
                <a:ext uri="{FF2B5EF4-FFF2-40B4-BE49-F238E27FC236}">
                  <a16:creationId xmlns="" xmlns:a16="http://schemas.microsoft.com/office/drawing/2014/main" id="{C894A209-F563-4396-B912-E4B442001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133" name="Dikdörtgen 71">
              <a:extLst>
                <a:ext uri="{FF2B5EF4-FFF2-40B4-BE49-F238E27FC236}">
                  <a16:creationId xmlns="" xmlns:a16="http://schemas.microsoft.com/office/drawing/2014/main" id="{73A2CCF9-407C-4ED2-B44E-3E5BA1CD0D91}"/>
                </a:ext>
              </a:extLst>
            </p:cNvPr>
            <p:cNvSpPr/>
            <p:nvPr/>
          </p:nvSpPr>
          <p:spPr>
            <a:xfrm>
              <a:off x="713167" y="2115321"/>
              <a:ext cx="1592744" cy="4924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ARAŞTIRMA</a:t>
              </a:r>
            </a:p>
            <a:p>
              <a:r>
                <a:rPr lang="tr-T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GÖREVLİSİ SAYISI</a:t>
              </a:r>
            </a:p>
          </p:txBody>
        </p:sp>
        <p:sp>
          <p:nvSpPr>
            <p:cNvPr id="134" name="Metin kutusu 72">
              <a:extLst>
                <a:ext uri="{FF2B5EF4-FFF2-40B4-BE49-F238E27FC236}">
                  <a16:creationId xmlns="" xmlns:a16="http://schemas.microsoft.com/office/drawing/2014/main" id="{D724133B-64E1-4884-8904-3D14018F8AA9}"/>
                </a:ext>
              </a:extLst>
            </p:cNvPr>
            <p:cNvSpPr txBox="1"/>
            <p:nvPr/>
          </p:nvSpPr>
          <p:spPr>
            <a:xfrm>
              <a:off x="1028705" y="2497308"/>
              <a:ext cx="605294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100" dirty="0" smtClean="0">
                  <a:solidFill>
                    <a:schemeClr val="bg1"/>
                  </a:solidFill>
                  <a:latin typeface="Gotham Medium" panose="02000604030000020004" pitchFamily="50" charset="0"/>
                </a:rPr>
                <a:t>43</a:t>
              </a:r>
              <a:endParaRPr lang="tr-TR" sz="2100" dirty="0">
                <a:solidFill>
                  <a:schemeClr val="bg1"/>
                </a:solidFill>
                <a:latin typeface="Gotham Medium" panose="02000604030000020004" pitchFamily="50" charset="0"/>
              </a:endParaRPr>
            </a:p>
          </p:txBody>
        </p:sp>
      </p:grpSp>
      <p:grpSp>
        <p:nvGrpSpPr>
          <p:cNvPr id="135" name="Grup 73">
            <a:extLst>
              <a:ext uri="{FF2B5EF4-FFF2-40B4-BE49-F238E27FC236}">
                <a16:creationId xmlns="" xmlns:a16="http://schemas.microsoft.com/office/drawing/2014/main" id="{723BB442-246C-4061-B82A-4E6613250F21}"/>
              </a:ext>
            </a:extLst>
          </p:cNvPr>
          <p:cNvGrpSpPr/>
          <p:nvPr/>
        </p:nvGrpSpPr>
        <p:grpSpPr>
          <a:xfrm>
            <a:off x="6817532" y="4580706"/>
            <a:ext cx="1253769" cy="732405"/>
            <a:chOff x="655700" y="2074765"/>
            <a:chExt cx="1671692" cy="976540"/>
          </a:xfrm>
        </p:grpSpPr>
        <p:pic>
          <p:nvPicPr>
            <p:cNvPr id="136" name="Resim 74">
              <a:extLst>
                <a:ext uri="{FF2B5EF4-FFF2-40B4-BE49-F238E27FC236}">
                  <a16:creationId xmlns="" xmlns:a16="http://schemas.microsoft.com/office/drawing/2014/main" id="{5716D8DF-FAD0-48A8-B2B4-1F8A3FF59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137" name="Dikdörtgen 75">
              <a:extLst>
                <a:ext uri="{FF2B5EF4-FFF2-40B4-BE49-F238E27FC236}">
                  <a16:creationId xmlns="" xmlns:a16="http://schemas.microsoft.com/office/drawing/2014/main" id="{D09D9D5E-0865-466A-8388-23A372969088}"/>
                </a:ext>
              </a:extLst>
            </p:cNvPr>
            <p:cNvSpPr/>
            <p:nvPr/>
          </p:nvSpPr>
          <p:spPr>
            <a:xfrm>
              <a:off x="734648" y="2079212"/>
              <a:ext cx="1592744" cy="4924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ÖĞRETİM</a:t>
              </a:r>
            </a:p>
            <a:p>
              <a:r>
                <a:rPr lang="tr-T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GÖREVLİSİ SAYISI</a:t>
              </a:r>
            </a:p>
          </p:txBody>
        </p:sp>
        <p:sp>
          <p:nvSpPr>
            <p:cNvPr id="138" name="Metin kutusu 76">
              <a:extLst>
                <a:ext uri="{FF2B5EF4-FFF2-40B4-BE49-F238E27FC236}">
                  <a16:creationId xmlns="" xmlns:a16="http://schemas.microsoft.com/office/drawing/2014/main" id="{C91AC723-1FBB-4FCF-B925-6D618AF85A1D}"/>
                </a:ext>
              </a:extLst>
            </p:cNvPr>
            <p:cNvSpPr txBox="1"/>
            <p:nvPr/>
          </p:nvSpPr>
          <p:spPr>
            <a:xfrm>
              <a:off x="1118476" y="2497308"/>
              <a:ext cx="425757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100" dirty="0" smtClean="0">
                  <a:solidFill>
                    <a:schemeClr val="bg1"/>
                  </a:solidFill>
                  <a:latin typeface="Gotham Medium" panose="02000604030000020004" pitchFamily="50" charset="0"/>
                </a:rPr>
                <a:t>3</a:t>
              </a:r>
              <a:endParaRPr lang="tr-TR" sz="2100" dirty="0">
                <a:solidFill>
                  <a:schemeClr val="bg1"/>
                </a:solidFill>
                <a:latin typeface="Gotham Medium" panose="02000604030000020004" pitchFamily="50" charset="0"/>
              </a:endParaRPr>
            </a:p>
          </p:txBody>
        </p:sp>
      </p:grpSp>
      <p:grpSp>
        <p:nvGrpSpPr>
          <p:cNvPr id="139" name="Grup 77">
            <a:extLst>
              <a:ext uri="{FF2B5EF4-FFF2-40B4-BE49-F238E27FC236}">
                <a16:creationId xmlns="" xmlns:a16="http://schemas.microsoft.com/office/drawing/2014/main" id="{EA32F6F8-2CFA-4CB8-9533-F33DFDB950C7}"/>
              </a:ext>
            </a:extLst>
          </p:cNvPr>
          <p:cNvGrpSpPr/>
          <p:nvPr/>
        </p:nvGrpSpPr>
        <p:grpSpPr>
          <a:xfrm>
            <a:off x="9330725" y="1808802"/>
            <a:ext cx="1104198" cy="732405"/>
            <a:chOff x="655700" y="2074765"/>
            <a:chExt cx="1472264" cy="976540"/>
          </a:xfrm>
        </p:grpSpPr>
        <p:pic>
          <p:nvPicPr>
            <p:cNvPr id="140" name="Resim 78">
              <a:extLst>
                <a:ext uri="{FF2B5EF4-FFF2-40B4-BE49-F238E27FC236}">
                  <a16:creationId xmlns="" xmlns:a16="http://schemas.microsoft.com/office/drawing/2014/main" id="{B31AECBA-03CF-4726-8C84-0357E2E8B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141" name="Dikdörtgen 79">
              <a:extLst>
                <a:ext uri="{FF2B5EF4-FFF2-40B4-BE49-F238E27FC236}">
                  <a16:creationId xmlns="" xmlns:a16="http://schemas.microsoft.com/office/drawing/2014/main" id="{384E8F67-62C6-4E8C-BF47-B41874DF1297}"/>
                </a:ext>
              </a:extLst>
            </p:cNvPr>
            <p:cNvSpPr/>
            <p:nvPr/>
          </p:nvSpPr>
          <p:spPr>
            <a:xfrm>
              <a:off x="719031" y="2095370"/>
              <a:ext cx="1408933" cy="4924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LABORATUVAR</a:t>
              </a:r>
            </a:p>
            <a:p>
              <a:r>
                <a:rPr lang="tr-T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SAYISI</a:t>
              </a:r>
            </a:p>
          </p:txBody>
        </p:sp>
        <p:sp>
          <p:nvSpPr>
            <p:cNvPr id="142" name="Metin kutusu 80">
              <a:extLst>
                <a:ext uri="{FF2B5EF4-FFF2-40B4-BE49-F238E27FC236}">
                  <a16:creationId xmlns="" xmlns:a16="http://schemas.microsoft.com/office/drawing/2014/main" id="{BA14D147-D497-481B-9F70-15E52484B20A}"/>
                </a:ext>
              </a:extLst>
            </p:cNvPr>
            <p:cNvSpPr txBox="1"/>
            <p:nvPr/>
          </p:nvSpPr>
          <p:spPr>
            <a:xfrm>
              <a:off x="1118476" y="2497308"/>
              <a:ext cx="425757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100" dirty="0" smtClean="0">
                  <a:solidFill>
                    <a:schemeClr val="bg1"/>
                  </a:solidFill>
                  <a:latin typeface="Gotham Medium" panose="02000604030000020004" pitchFamily="50" charset="0"/>
                </a:rPr>
                <a:t>2</a:t>
              </a:r>
              <a:endParaRPr lang="tr-TR" sz="2100" dirty="0">
                <a:solidFill>
                  <a:schemeClr val="bg1"/>
                </a:solidFill>
                <a:latin typeface="Gotham Medium" panose="02000604030000020004" pitchFamily="50" charset="0"/>
              </a:endParaRPr>
            </a:p>
          </p:txBody>
        </p:sp>
      </p:grpSp>
      <p:grpSp>
        <p:nvGrpSpPr>
          <p:cNvPr id="143" name="Grup 81">
            <a:extLst>
              <a:ext uri="{FF2B5EF4-FFF2-40B4-BE49-F238E27FC236}">
                <a16:creationId xmlns="" xmlns:a16="http://schemas.microsoft.com/office/drawing/2014/main" id="{94E26D20-7900-48F2-B7C2-9FF2E23A94F8}"/>
              </a:ext>
            </a:extLst>
          </p:cNvPr>
          <p:cNvGrpSpPr/>
          <p:nvPr/>
        </p:nvGrpSpPr>
        <p:grpSpPr>
          <a:xfrm>
            <a:off x="9330724" y="2636313"/>
            <a:ext cx="1104199" cy="732405"/>
            <a:chOff x="655700" y="2074765"/>
            <a:chExt cx="1472265" cy="976540"/>
          </a:xfrm>
        </p:grpSpPr>
        <p:pic>
          <p:nvPicPr>
            <p:cNvPr id="144" name="Resim 82">
              <a:extLst>
                <a:ext uri="{FF2B5EF4-FFF2-40B4-BE49-F238E27FC236}">
                  <a16:creationId xmlns="" xmlns:a16="http://schemas.microsoft.com/office/drawing/2014/main" id="{8AE856A6-5379-4AA1-8148-7F8563CD3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145" name="Dikdörtgen 83">
              <a:extLst>
                <a:ext uri="{FF2B5EF4-FFF2-40B4-BE49-F238E27FC236}">
                  <a16:creationId xmlns="" xmlns:a16="http://schemas.microsoft.com/office/drawing/2014/main" id="{465E1713-6EBD-4363-82F4-8313C1C8B09E}"/>
                </a:ext>
              </a:extLst>
            </p:cNvPr>
            <p:cNvSpPr/>
            <p:nvPr/>
          </p:nvSpPr>
          <p:spPr>
            <a:xfrm>
              <a:off x="719032" y="2104432"/>
              <a:ext cx="1408933" cy="4924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LABORATUVAR</a:t>
              </a:r>
            </a:p>
            <a:p>
              <a:r>
                <a:rPr lang="tr-T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ALANI</a:t>
              </a:r>
            </a:p>
          </p:txBody>
        </p:sp>
        <p:sp>
          <p:nvSpPr>
            <p:cNvPr id="146" name="Metin kutusu 84">
              <a:extLst>
                <a:ext uri="{FF2B5EF4-FFF2-40B4-BE49-F238E27FC236}">
                  <a16:creationId xmlns="" xmlns:a16="http://schemas.microsoft.com/office/drawing/2014/main" id="{5AF755C8-E78D-415A-AC14-E7F999AC032A}"/>
                </a:ext>
              </a:extLst>
            </p:cNvPr>
            <p:cNvSpPr txBox="1"/>
            <p:nvPr/>
          </p:nvSpPr>
          <p:spPr>
            <a:xfrm>
              <a:off x="763679" y="2497308"/>
              <a:ext cx="1135353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100" dirty="0" smtClean="0">
                  <a:solidFill>
                    <a:schemeClr val="bg1"/>
                  </a:solidFill>
                  <a:latin typeface="Gotham Medium" panose="02000604030000020004" pitchFamily="50" charset="0"/>
                </a:rPr>
                <a:t>659 </a:t>
              </a:r>
              <a:r>
                <a:rPr lang="tr-TR" sz="1350" dirty="0" smtClean="0">
                  <a:solidFill>
                    <a:schemeClr val="bg1"/>
                  </a:solidFill>
                </a:rPr>
                <a:t>m²</a:t>
              </a:r>
              <a:endParaRPr lang="tr-TR" sz="2100" dirty="0">
                <a:solidFill>
                  <a:schemeClr val="bg1"/>
                </a:solidFill>
                <a:latin typeface="Gotham Medium" panose="02000604030000020004" pitchFamily="50" charset="0"/>
              </a:endParaRPr>
            </a:p>
          </p:txBody>
        </p:sp>
      </p:grpSp>
      <p:grpSp>
        <p:nvGrpSpPr>
          <p:cNvPr id="147" name="Grup 85">
            <a:extLst>
              <a:ext uri="{FF2B5EF4-FFF2-40B4-BE49-F238E27FC236}">
                <a16:creationId xmlns="" xmlns:a16="http://schemas.microsoft.com/office/drawing/2014/main" id="{7B0CCAE7-6C38-4B1C-9725-9EDD21398A87}"/>
              </a:ext>
            </a:extLst>
          </p:cNvPr>
          <p:cNvGrpSpPr/>
          <p:nvPr/>
        </p:nvGrpSpPr>
        <p:grpSpPr>
          <a:xfrm>
            <a:off x="9335123" y="3599471"/>
            <a:ext cx="1090182" cy="732405"/>
            <a:chOff x="655700" y="2074765"/>
            <a:chExt cx="1453576" cy="976540"/>
          </a:xfrm>
        </p:grpSpPr>
        <p:pic>
          <p:nvPicPr>
            <p:cNvPr id="148" name="Resim 86">
              <a:extLst>
                <a:ext uri="{FF2B5EF4-FFF2-40B4-BE49-F238E27FC236}">
                  <a16:creationId xmlns="" xmlns:a16="http://schemas.microsoft.com/office/drawing/2014/main" id="{FFADB221-F86D-4503-BE2F-C0FB17841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149" name="Dikdörtgen 87">
              <a:extLst>
                <a:ext uri="{FF2B5EF4-FFF2-40B4-BE49-F238E27FC236}">
                  <a16:creationId xmlns="" xmlns:a16="http://schemas.microsoft.com/office/drawing/2014/main" id="{28EE6F7C-6897-4088-8F72-093357C817FB}"/>
                </a:ext>
              </a:extLst>
            </p:cNvPr>
            <p:cNvSpPr/>
            <p:nvPr/>
          </p:nvSpPr>
          <p:spPr>
            <a:xfrm>
              <a:off x="713167" y="2115321"/>
              <a:ext cx="1396109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9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ATÖLYE SAYISI</a:t>
              </a:r>
              <a:endParaRPr lang="tr-T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ld" pitchFamily="50" charset="0"/>
              </a:endParaRPr>
            </a:p>
          </p:txBody>
        </p:sp>
        <p:sp>
          <p:nvSpPr>
            <p:cNvPr id="150" name="Metin kutusu 88">
              <a:extLst>
                <a:ext uri="{FF2B5EF4-FFF2-40B4-BE49-F238E27FC236}">
                  <a16:creationId xmlns="" xmlns:a16="http://schemas.microsoft.com/office/drawing/2014/main" id="{A698B6E0-0D04-403E-A1FF-9002D2D448A6}"/>
                </a:ext>
              </a:extLst>
            </p:cNvPr>
            <p:cNvSpPr txBox="1"/>
            <p:nvPr/>
          </p:nvSpPr>
          <p:spPr>
            <a:xfrm>
              <a:off x="1028708" y="2497308"/>
              <a:ext cx="605295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100" dirty="0" smtClean="0">
                  <a:solidFill>
                    <a:schemeClr val="bg1"/>
                  </a:solidFill>
                  <a:latin typeface="Gotham Medium" panose="02000604030000020004" pitchFamily="50" charset="0"/>
                </a:rPr>
                <a:t>13</a:t>
              </a:r>
              <a:endParaRPr lang="tr-TR" sz="2100" dirty="0">
                <a:solidFill>
                  <a:schemeClr val="bg1"/>
                </a:solidFill>
                <a:latin typeface="Gotham Medium" panose="02000604030000020004" pitchFamily="50" charset="0"/>
              </a:endParaRPr>
            </a:p>
          </p:txBody>
        </p:sp>
      </p:grpSp>
      <p:grpSp>
        <p:nvGrpSpPr>
          <p:cNvPr id="151" name="Grup 89">
            <a:extLst>
              <a:ext uri="{FF2B5EF4-FFF2-40B4-BE49-F238E27FC236}">
                <a16:creationId xmlns="" xmlns:a16="http://schemas.microsoft.com/office/drawing/2014/main" id="{93A397FF-51D2-40E6-B533-CBAA91780BD0}"/>
              </a:ext>
            </a:extLst>
          </p:cNvPr>
          <p:cNvGrpSpPr/>
          <p:nvPr/>
        </p:nvGrpSpPr>
        <p:grpSpPr>
          <a:xfrm>
            <a:off x="9275451" y="4580706"/>
            <a:ext cx="1148742" cy="704497"/>
            <a:chOff x="582002" y="2074765"/>
            <a:chExt cx="1531655" cy="939329"/>
          </a:xfrm>
        </p:grpSpPr>
        <p:pic>
          <p:nvPicPr>
            <p:cNvPr id="152" name="Resim 90">
              <a:extLst>
                <a:ext uri="{FF2B5EF4-FFF2-40B4-BE49-F238E27FC236}">
                  <a16:creationId xmlns="" xmlns:a16="http://schemas.microsoft.com/office/drawing/2014/main" id="{8717AEEE-8761-4B9F-90D9-BCCF92344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153" name="Dikdörtgen 91">
              <a:extLst>
                <a:ext uri="{FF2B5EF4-FFF2-40B4-BE49-F238E27FC236}">
                  <a16:creationId xmlns="" xmlns:a16="http://schemas.microsoft.com/office/drawing/2014/main" id="{AC2CA604-4CF2-4BE4-9CE4-7C6CF090177B}"/>
                </a:ext>
              </a:extLst>
            </p:cNvPr>
            <p:cNvSpPr/>
            <p:nvPr/>
          </p:nvSpPr>
          <p:spPr>
            <a:xfrm>
              <a:off x="734648" y="2079212"/>
              <a:ext cx="1379009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9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ATÖLYE ALANI</a:t>
              </a:r>
              <a:endParaRPr lang="tr-T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ld" pitchFamily="50" charset="0"/>
              </a:endParaRPr>
            </a:p>
          </p:txBody>
        </p:sp>
        <p:sp>
          <p:nvSpPr>
            <p:cNvPr id="154" name="Metin kutusu 92">
              <a:extLst>
                <a:ext uri="{FF2B5EF4-FFF2-40B4-BE49-F238E27FC236}">
                  <a16:creationId xmlns="" xmlns:a16="http://schemas.microsoft.com/office/drawing/2014/main" id="{1881CBF1-2DB3-4FCC-903E-11E323C696DB}"/>
                </a:ext>
              </a:extLst>
            </p:cNvPr>
            <p:cNvSpPr txBox="1"/>
            <p:nvPr/>
          </p:nvSpPr>
          <p:spPr>
            <a:xfrm>
              <a:off x="582002" y="2497308"/>
              <a:ext cx="1498701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uk-UA" sz="1600" dirty="0">
                  <a:solidFill>
                    <a:schemeClr val="bg1"/>
                  </a:solidFill>
                  <a:latin typeface="Gotham Medium" panose="02000604030000020004" pitchFamily="50" charset="0"/>
                </a:rPr>
                <a:t>1034,15</a:t>
              </a:r>
              <a:r>
                <a:rPr lang="tr-TR" sz="1600" dirty="0">
                  <a:solidFill>
                    <a:schemeClr val="bg1"/>
                  </a:solidFill>
                  <a:latin typeface="Gotham Medium" panose="02000604030000020004" pitchFamily="50" charset="0"/>
                </a:rPr>
                <a:t> m²</a:t>
              </a:r>
            </a:p>
          </p:txBody>
        </p:sp>
      </p:grpSp>
      <p:sp>
        <p:nvSpPr>
          <p:cNvPr id="155" name="Metin kutusu 24">
            <a:extLst>
              <a:ext uri="{FF2B5EF4-FFF2-40B4-BE49-F238E27FC236}">
                <a16:creationId xmlns="" xmlns:a16="http://schemas.microsoft.com/office/drawing/2014/main" id="{D7380354-43CD-4EC2-8F7E-6A2CB23A928F}"/>
              </a:ext>
            </a:extLst>
          </p:cNvPr>
          <p:cNvSpPr txBox="1"/>
          <p:nvPr/>
        </p:nvSpPr>
        <p:spPr>
          <a:xfrm>
            <a:off x="3094682" y="3301084"/>
            <a:ext cx="3193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100" dirty="0" smtClean="0">
                <a:solidFill>
                  <a:schemeClr val="bg1"/>
                </a:solidFill>
                <a:latin typeface="Gotham Medium" panose="02000604030000020004" pitchFamily="50" charset="0"/>
              </a:rPr>
              <a:t>2</a:t>
            </a:r>
            <a:endParaRPr lang="tr-TR" sz="2100" dirty="0">
              <a:solidFill>
                <a:schemeClr val="bg1"/>
              </a:solidFill>
              <a:latin typeface="Gotham Medium" panose="02000604030000020004" pitchFamily="50" charset="0"/>
            </a:endParaRPr>
          </a:p>
        </p:txBody>
      </p:sp>
      <p:sp>
        <p:nvSpPr>
          <p:cNvPr id="156" name="Metin kutusu 24">
            <a:extLst>
              <a:ext uri="{FF2B5EF4-FFF2-40B4-BE49-F238E27FC236}">
                <a16:creationId xmlns="" xmlns:a16="http://schemas.microsoft.com/office/drawing/2014/main" id="{D7380354-43CD-4EC2-8F7E-6A2CB23A928F}"/>
              </a:ext>
            </a:extLst>
          </p:cNvPr>
          <p:cNvSpPr txBox="1"/>
          <p:nvPr/>
        </p:nvSpPr>
        <p:spPr>
          <a:xfrm>
            <a:off x="1789715" y="3256224"/>
            <a:ext cx="801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i="1" dirty="0" smtClean="0">
                <a:latin typeface="Gotham Medium" panose="02000604030000020004" pitchFamily="50" charset="0"/>
              </a:rPr>
              <a:t>%30 İngilizce</a:t>
            </a:r>
          </a:p>
          <a:p>
            <a:r>
              <a:rPr lang="tr-TR" sz="800" i="1" dirty="0" smtClean="0">
                <a:latin typeface="Gotham Medium" panose="02000604030000020004" pitchFamily="50" charset="0"/>
              </a:rPr>
              <a:t>%100 İngilizce</a:t>
            </a:r>
            <a:endParaRPr lang="tr-TR" sz="800" i="1" dirty="0">
              <a:latin typeface="Gotham Medium" panose="02000604030000020004" pitchFamily="50" charset="0"/>
            </a:endParaRPr>
          </a:p>
        </p:txBody>
      </p:sp>
      <p:sp>
        <p:nvSpPr>
          <p:cNvPr id="157" name="Metin kutusu 24">
            <a:extLst>
              <a:ext uri="{FF2B5EF4-FFF2-40B4-BE49-F238E27FC236}">
                <a16:creationId xmlns="" xmlns:a16="http://schemas.microsoft.com/office/drawing/2014/main" id="{D7380354-43CD-4EC2-8F7E-6A2CB23A928F}"/>
              </a:ext>
            </a:extLst>
          </p:cNvPr>
          <p:cNvSpPr txBox="1"/>
          <p:nvPr/>
        </p:nvSpPr>
        <p:spPr>
          <a:xfrm>
            <a:off x="1761679" y="4208786"/>
            <a:ext cx="4844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i="1" dirty="0" smtClean="0">
                <a:latin typeface="Gotham Medium" panose="02000604030000020004" pitchFamily="50" charset="0"/>
              </a:rPr>
              <a:t>8 tezli</a:t>
            </a:r>
          </a:p>
          <a:p>
            <a:r>
              <a:rPr lang="tr-TR" sz="800" i="1" dirty="0" smtClean="0">
                <a:latin typeface="Gotham Medium" panose="02000604030000020004" pitchFamily="50" charset="0"/>
              </a:rPr>
              <a:t>1 tezsiz</a:t>
            </a:r>
            <a:endParaRPr lang="tr-TR" sz="800" i="1" dirty="0">
              <a:latin typeface="Gotham Medium" panose="02000604030000020004" pitchFamily="50" charset="0"/>
            </a:endParaRPr>
          </a:p>
        </p:txBody>
      </p:sp>
      <p:sp>
        <p:nvSpPr>
          <p:cNvPr id="76" name="Metin kutusu 24">
            <a:extLst>
              <a:ext uri="{FF2B5EF4-FFF2-40B4-BE49-F238E27FC236}">
                <a16:creationId xmlns="" xmlns:a16="http://schemas.microsoft.com/office/drawing/2014/main" id="{D7380354-43CD-4EC2-8F7E-6A2CB23A928F}"/>
              </a:ext>
            </a:extLst>
          </p:cNvPr>
          <p:cNvSpPr txBox="1"/>
          <p:nvPr/>
        </p:nvSpPr>
        <p:spPr>
          <a:xfrm>
            <a:off x="2117360" y="2935143"/>
            <a:ext cx="31931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100" dirty="0" smtClean="0">
                <a:solidFill>
                  <a:schemeClr val="bg1"/>
                </a:solidFill>
                <a:latin typeface="Gotham Medium" panose="02000604030000020004" pitchFamily="50" charset="0"/>
              </a:rPr>
              <a:t>2</a:t>
            </a:r>
            <a:endParaRPr lang="tr-TR" sz="2100" dirty="0">
              <a:solidFill>
                <a:schemeClr val="bg1"/>
              </a:solidFill>
              <a:latin typeface="Gotham Medium" panose="02000604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81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21600000">
                                      <p:cBhvr>
                                        <p:cTn id="21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ED5389DC-A203-4E20-96D7-C65C9028F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12" name="Grup 11">
            <a:extLst>
              <a:ext uri="{FF2B5EF4-FFF2-40B4-BE49-F238E27FC236}">
                <a16:creationId xmlns="" xmlns:a16="http://schemas.microsoft.com/office/drawing/2014/main" id="{BE2B0CF4-102A-4326-B267-E9E92EFA3549}"/>
              </a:ext>
            </a:extLst>
          </p:cNvPr>
          <p:cNvGrpSpPr/>
          <p:nvPr/>
        </p:nvGrpSpPr>
        <p:grpSpPr>
          <a:xfrm>
            <a:off x="332247" y="0"/>
            <a:ext cx="1192985" cy="1336404"/>
            <a:chOff x="475122" y="43031"/>
            <a:chExt cx="1192985" cy="1336404"/>
          </a:xfrm>
        </p:grpSpPr>
        <p:pic>
          <p:nvPicPr>
            <p:cNvPr id="7" name="Resim 6">
              <a:extLst>
                <a:ext uri="{FF2B5EF4-FFF2-40B4-BE49-F238E27FC236}">
                  <a16:creationId xmlns="" xmlns:a16="http://schemas.microsoft.com/office/drawing/2014/main" id="{6C90FBBD-7995-47D3-98E0-826335169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22" y="43031"/>
              <a:ext cx="1192985" cy="1336404"/>
            </a:xfrm>
            <a:prstGeom prst="rect">
              <a:avLst/>
            </a:prstGeom>
          </p:spPr>
        </p:pic>
        <p:pic>
          <p:nvPicPr>
            <p:cNvPr id="9" name="Resim 8">
              <a:extLst>
                <a:ext uri="{FF2B5EF4-FFF2-40B4-BE49-F238E27FC236}">
                  <a16:creationId xmlns="" xmlns:a16="http://schemas.microsoft.com/office/drawing/2014/main" id="{5C14D877-6938-4B1B-970B-843D17413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841" y="217435"/>
              <a:ext cx="1097545" cy="1097545"/>
            </a:xfrm>
            <a:prstGeom prst="rect">
              <a:avLst/>
            </a:prstGeom>
          </p:spPr>
        </p:pic>
      </p:grpSp>
      <p:pic>
        <p:nvPicPr>
          <p:cNvPr id="11" name="Resim 10">
            <a:extLst>
              <a:ext uri="{FF2B5EF4-FFF2-40B4-BE49-F238E27FC236}">
                <a16:creationId xmlns="" xmlns:a16="http://schemas.microsoft.com/office/drawing/2014/main" id="{8B6143AC-C13B-48F7-8954-4025022CBE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4" y="311010"/>
            <a:ext cx="818450" cy="819570"/>
          </a:xfrm>
          <a:prstGeom prst="rect">
            <a:avLst/>
          </a:prstGeom>
        </p:spPr>
      </p:pic>
      <p:sp>
        <p:nvSpPr>
          <p:cNvPr id="13" name="Dikdörtgen 12">
            <a:extLst>
              <a:ext uri="{FF2B5EF4-FFF2-40B4-BE49-F238E27FC236}">
                <a16:creationId xmlns="" xmlns:a16="http://schemas.microsoft.com/office/drawing/2014/main" id="{AC7396D2-208F-42AF-BCB6-726A38EEB510}"/>
              </a:ext>
            </a:extLst>
          </p:cNvPr>
          <p:cNvSpPr/>
          <p:nvPr/>
        </p:nvSpPr>
        <p:spPr>
          <a:xfrm>
            <a:off x="1620386" y="472585"/>
            <a:ext cx="228620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ok" panose="02000604040000020004" pitchFamily="50" charset="0"/>
              </a:rPr>
              <a:t>SAYILARLA</a:t>
            </a:r>
          </a:p>
        </p:txBody>
      </p:sp>
      <p:grpSp>
        <p:nvGrpSpPr>
          <p:cNvPr id="15" name="Grup 14">
            <a:extLst>
              <a:ext uri="{FF2B5EF4-FFF2-40B4-BE49-F238E27FC236}">
                <a16:creationId xmlns="" xmlns:a16="http://schemas.microsoft.com/office/drawing/2014/main" id="{118FA3D5-8E49-47A2-96B3-C4213FECAC7A}"/>
              </a:ext>
            </a:extLst>
          </p:cNvPr>
          <p:cNvGrpSpPr/>
          <p:nvPr/>
        </p:nvGrpSpPr>
        <p:grpSpPr>
          <a:xfrm>
            <a:off x="0" y="6381355"/>
            <a:ext cx="12192000" cy="461665"/>
            <a:chOff x="0" y="6381355"/>
            <a:chExt cx="12192000" cy="461665"/>
          </a:xfrm>
        </p:grpSpPr>
        <p:cxnSp>
          <p:nvCxnSpPr>
            <p:cNvPr id="14" name="Düz Bağlayıcı 13">
              <a:extLst>
                <a:ext uri="{FF2B5EF4-FFF2-40B4-BE49-F238E27FC236}">
                  <a16:creationId xmlns="" xmlns:a16="http://schemas.microsoft.com/office/drawing/2014/main" id="{0C308AA7-A1DE-4C12-9DE5-DDCDE3BC1F9C}"/>
                </a:ext>
              </a:extLst>
            </p:cNvPr>
            <p:cNvCxnSpPr/>
            <p:nvPr/>
          </p:nvCxnSpPr>
          <p:spPr>
            <a:xfrm>
              <a:off x="0" y="6610525"/>
              <a:ext cx="12192000" cy="0"/>
            </a:xfrm>
            <a:prstGeom prst="line">
              <a:avLst/>
            </a:prstGeom>
            <a:ln w="28575">
              <a:solidFill>
                <a:srgbClr val="A9936E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4" name="Dikdörtgen 93">
              <a:extLst>
                <a:ext uri="{FF2B5EF4-FFF2-40B4-BE49-F238E27FC236}">
                  <a16:creationId xmlns="" xmlns:a16="http://schemas.microsoft.com/office/drawing/2014/main" id="{D90F82E9-CA0A-4161-8FAA-702CDEC29B83}"/>
                </a:ext>
              </a:extLst>
            </p:cNvPr>
            <p:cNvSpPr/>
            <p:nvPr/>
          </p:nvSpPr>
          <p:spPr>
            <a:xfrm>
              <a:off x="4953125" y="6381355"/>
              <a:ext cx="2266582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tr-TR" sz="1200" dirty="0">
                  <a:solidFill>
                    <a:srgbClr val="00205C"/>
                  </a:solidFill>
                  <a:latin typeface="Gotham Book" panose="02000604040000020004" pitchFamily="50" charset="0"/>
                </a:rPr>
                <a:t>Y.T.Ü. </a:t>
              </a:r>
              <a:r>
                <a:rPr lang="tr-TR" sz="1200" dirty="0" smtClean="0">
                  <a:solidFill>
                    <a:srgbClr val="00205C"/>
                  </a:solidFill>
                  <a:latin typeface="Gotham Book" panose="02000604040000020004" pitchFamily="50" charset="0"/>
                </a:rPr>
                <a:t>MİMARLIK FAKÜLTESİ</a:t>
              </a:r>
              <a:endParaRPr lang="tr-TR" sz="1200" dirty="0">
                <a:solidFill>
                  <a:srgbClr val="00205C"/>
                </a:solidFill>
                <a:latin typeface="Gotham Book" panose="02000604040000020004" pitchFamily="50" charset="0"/>
              </a:endParaRPr>
            </a:p>
            <a:p>
              <a:pPr algn="ctr"/>
              <a:r>
                <a:rPr lang="tr-TR" sz="1200" dirty="0" smtClean="0">
                  <a:solidFill>
                    <a:srgbClr val="00205C"/>
                  </a:solidFill>
                  <a:latin typeface="Gotham Bold" pitchFamily="50" charset="0"/>
                </a:rPr>
                <a:t>MİMARLIK BÖLÜMÜ</a:t>
              </a:r>
              <a:endParaRPr lang="tr-TR" sz="1200" dirty="0">
                <a:solidFill>
                  <a:srgbClr val="00205C"/>
                </a:solidFill>
                <a:latin typeface="Gotham Bold" pitchFamily="50" charset="0"/>
              </a:endParaRPr>
            </a:p>
          </p:txBody>
        </p:sp>
      </p:grpSp>
      <p:sp>
        <p:nvSpPr>
          <p:cNvPr id="95" name="Dikdörtgen 94">
            <a:extLst>
              <a:ext uri="{FF2B5EF4-FFF2-40B4-BE49-F238E27FC236}">
                <a16:creationId xmlns="" xmlns:a16="http://schemas.microsoft.com/office/drawing/2014/main" id="{5DFC6D8B-07D6-448E-8F3C-3436579B9EB2}"/>
              </a:ext>
            </a:extLst>
          </p:cNvPr>
          <p:cNvSpPr/>
          <p:nvPr/>
        </p:nvSpPr>
        <p:spPr>
          <a:xfrm>
            <a:off x="1637022" y="825914"/>
            <a:ext cx="204094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 smtClean="0">
                <a:solidFill>
                  <a:srgbClr val="00205C"/>
                </a:solidFill>
                <a:latin typeface="Gotham Bold" pitchFamily="50" charset="0"/>
              </a:rPr>
              <a:t>MİMARLIK</a:t>
            </a:r>
            <a:endParaRPr lang="tr-TR" sz="2800" dirty="0">
              <a:solidFill>
                <a:srgbClr val="00205C"/>
              </a:solidFill>
              <a:latin typeface="Gotham Bold" pitchFamily="50" charset="0"/>
            </a:endParaRPr>
          </a:p>
        </p:txBody>
      </p:sp>
      <p:sp>
        <p:nvSpPr>
          <p:cNvPr id="155" name="Metin kutusu 24">
            <a:extLst>
              <a:ext uri="{FF2B5EF4-FFF2-40B4-BE49-F238E27FC236}">
                <a16:creationId xmlns="" xmlns:a16="http://schemas.microsoft.com/office/drawing/2014/main" id="{D7380354-43CD-4EC2-8F7E-6A2CB23A928F}"/>
              </a:ext>
            </a:extLst>
          </p:cNvPr>
          <p:cNvSpPr txBox="1"/>
          <p:nvPr/>
        </p:nvSpPr>
        <p:spPr>
          <a:xfrm>
            <a:off x="3112930" y="3393655"/>
            <a:ext cx="3193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100" dirty="0" smtClean="0">
                <a:solidFill>
                  <a:schemeClr val="bg1"/>
                </a:solidFill>
                <a:latin typeface="Gotham Medium" panose="02000604030000020004" pitchFamily="50" charset="0"/>
              </a:rPr>
              <a:t>2</a:t>
            </a:r>
            <a:endParaRPr lang="tr-TR" sz="2100" dirty="0">
              <a:solidFill>
                <a:schemeClr val="bg1"/>
              </a:solidFill>
              <a:latin typeface="Gotham Medium" panose="02000604030000020004" pitchFamily="50" charset="0"/>
            </a:endParaRPr>
          </a:p>
        </p:txBody>
      </p:sp>
      <p:sp>
        <p:nvSpPr>
          <p:cNvPr id="74" name="Dikdörtgen 5">
            <a:extLst>
              <a:ext uri="{FF2B5EF4-FFF2-40B4-BE49-F238E27FC236}">
                <a16:creationId xmlns="" xmlns:a16="http://schemas.microsoft.com/office/drawing/2014/main" id="{65710575-513D-4B43-96BA-9250BED1C9EA}"/>
              </a:ext>
            </a:extLst>
          </p:cNvPr>
          <p:cNvSpPr/>
          <p:nvPr/>
        </p:nvSpPr>
        <p:spPr>
          <a:xfrm>
            <a:off x="1330029" y="1911037"/>
            <a:ext cx="386482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tham Bold" pitchFamily="50" charset="0"/>
              </a:rPr>
              <a:t>LİSANS PROGRAMLARI </a:t>
            </a:r>
            <a:r>
              <a:rPr lang="tr-T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tham Bold" pitchFamily="50" charset="0"/>
              </a:rPr>
              <a:t>(2)</a:t>
            </a:r>
          </a:p>
          <a:p>
            <a:pPr marL="285750" indent="-285750">
              <a:buFont typeface="Arial" charset="0"/>
              <a:buChar char="•"/>
            </a:pPr>
            <a:r>
              <a:rPr lang="tr-T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tham Bold" pitchFamily="50" charset="0"/>
              </a:rPr>
              <a:t>%30 İngilizce</a:t>
            </a:r>
          </a:p>
          <a:p>
            <a:pPr marL="285750" indent="-285750">
              <a:buFont typeface="Arial" charset="0"/>
              <a:buChar char="•"/>
            </a:pPr>
            <a:r>
              <a:rPr lang="tr-T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tham Bold" pitchFamily="50" charset="0"/>
              </a:rPr>
              <a:t>%100 İngilizce</a:t>
            </a:r>
            <a:endParaRPr lang="tr-TR" sz="1600" dirty="0">
              <a:solidFill>
                <a:schemeClr val="tx1">
                  <a:lumMod val="85000"/>
                  <a:lumOff val="15000"/>
                </a:schemeClr>
              </a:solidFill>
              <a:latin typeface="Gotham Bold" pitchFamily="50" charset="0"/>
            </a:endParaRPr>
          </a:p>
          <a:p>
            <a:endParaRPr lang="tr-TR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Gotham Bold" pitchFamily="50" charset="0"/>
            </a:endParaRPr>
          </a:p>
          <a:p>
            <a:endParaRPr lang="tr-TR" sz="1600" dirty="0">
              <a:solidFill>
                <a:schemeClr val="tx1">
                  <a:lumMod val="85000"/>
                  <a:lumOff val="15000"/>
                </a:schemeClr>
              </a:solidFill>
              <a:latin typeface="Gotham Bold" pitchFamily="50" charset="0"/>
            </a:endParaRPr>
          </a:p>
          <a:p>
            <a:endParaRPr lang="tr-TR" sz="1600" dirty="0">
              <a:solidFill>
                <a:schemeClr val="tx1">
                  <a:lumMod val="85000"/>
                  <a:lumOff val="15000"/>
                </a:schemeClr>
              </a:solidFill>
              <a:latin typeface="Gotham Bold" pitchFamily="50" charset="0"/>
            </a:endParaRPr>
          </a:p>
          <a:p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tham Bold" pitchFamily="50" charset="0"/>
              </a:rPr>
              <a:t>YÜKSEK LİSANS PROGRAMLARI</a:t>
            </a:r>
            <a:r>
              <a:rPr lang="tr-T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tham Bold" pitchFamily="50" charset="0"/>
              </a:rPr>
              <a:t> (9)</a:t>
            </a:r>
          </a:p>
          <a:p>
            <a:pPr marL="285750" indent="-285750">
              <a:buFont typeface="Arial" charset="0"/>
              <a:buChar char="•"/>
            </a:pPr>
            <a:r>
              <a:rPr lang="tr-T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tham Bold" pitchFamily="50" charset="0"/>
              </a:rPr>
              <a:t>Mimari Tasarım</a:t>
            </a:r>
          </a:p>
          <a:p>
            <a:pPr marL="285750" indent="-285750">
              <a:buFont typeface="Arial" charset="0"/>
              <a:buChar char="•"/>
            </a:pPr>
            <a:r>
              <a:rPr lang="tr-T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tham Bold" pitchFamily="50" charset="0"/>
              </a:rPr>
              <a:t>Bina Araştırma ve Planlama</a:t>
            </a:r>
          </a:p>
          <a:p>
            <a:pPr marL="285750" indent="-285750">
              <a:buFont typeface="Arial" charset="0"/>
              <a:buChar char="•"/>
            </a:pPr>
            <a:r>
              <a:rPr lang="tr-T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tham Bold" pitchFamily="50" charset="0"/>
              </a:rPr>
              <a:t>Bilgisayar Ortamında Mimarlık</a:t>
            </a:r>
          </a:p>
          <a:p>
            <a:pPr marL="285750" indent="-285750">
              <a:buFont typeface="Arial" charset="0"/>
              <a:buChar char="•"/>
            </a:pPr>
            <a:r>
              <a:rPr lang="tr-T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tham Bold" pitchFamily="50" charset="0"/>
              </a:rPr>
              <a:t>Yapı </a:t>
            </a:r>
          </a:p>
          <a:p>
            <a:pPr marL="285750" indent="-285750">
              <a:buFont typeface="Arial" charset="0"/>
              <a:buChar char="•"/>
            </a:pPr>
            <a:r>
              <a:rPr lang="tr-T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tham Bold" pitchFamily="50" charset="0"/>
              </a:rPr>
              <a:t>Yapı Fiziği </a:t>
            </a:r>
          </a:p>
          <a:p>
            <a:pPr marL="285750" indent="-285750">
              <a:buFont typeface="Arial" charset="0"/>
              <a:buChar char="•"/>
            </a:pPr>
            <a:r>
              <a:rPr lang="tr-T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tham Bold" pitchFamily="50" charset="0"/>
              </a:rPr>
              <a:t>Yapı Fiziği (tezsiz)</a:t>
            </a:r>
          </a:p>
          <a:p>
            <a:pPr marL="285750" indent="-285750">
              <a:buFont typeface="Arial" charset="0"/>
              <a:buChar char="•"/>
            </a:pPr>
            <a:r>
              <a:rPr lang="tr-T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tham Bold" pitchFamily="50" charset="0"/>
              </a:rPr>
              <a:t>Konut Üretimi ve Yapım Yönetimi</a:t>
            </a:r>
          </a:p>
          <a:p>
            <a:pPr marL="285750" indent="-285750">
              <a:buFont typeface="Arial" charset="0"/>
              <a:buChar char="•"/>
            </a:pPr>
            <a:r>
              <a:rPr lang="tr-T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tham Bold" pitchFamily="50" charset="0"/>
              </a:rPr>
              <a:t>Mimarlık Tarihi ve Kuramı</a:t>
            </a:r>
          </a:p>
          <a:p>
            <a:pPr marL="285750" indent="-285750">
              <a:buFont typeface="Arial" charset="0"/>
              <a:buChar char="•"/>
            </a:pPr>
            <a:r>
              <a:rPr lang="tr-TR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otham Bold" pitchFamily="50" charset="0"/>
              </a:rPr>
              <a:t>Rölöve</a:t>
            </a:r>
            <a:r>
              <a:rPr lang="tr-T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tham Bold" pitchFamily="50" charset="0"/>
              </a:rPr>
              <a:t> Restorasyon</a:t>
            </a:r>
          </a:p>
        </p:txBody>
      </p:sp>
      <p:sp>
        <p:nvSpPr>
          <p:cNvPr id="75" name="Dikdörtgen 5">
            <a:extLst>
              <a:ext uri="{FF2B5EF4-FFF2-40B4-BE49-F238E27FC236}">
                <a16:creationId xmlns="" xmlns:a16="http://schemas.microsoft.com/office/drawing/2014/main" id="{65710575-513D-4B43-96BA-9250BED1C9EA}"/>
              </a:ext>
            </a:extLst>
          </p:cNvPr>
          <p:cNvSpPr/>
          <p:nvPr/>
        </p:nvSpPr>
        <p:spPr>
          <a:xfrm>
            <a:off x="6987283" y="1911037"/>
            <a:ext cx="386482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tham Bold" pitchFamily="50" charset="0"/>
              </a:rPr>
              <a:t>ANABİLİM DALLARI </a:t>
            </a:r>
            <a:r>
              <a:rPr lang="tr-T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tham Bold" pitchFamily="50" charset="0"/>
              </a:rPr>
              <a:t>(4)</a:t>
            </a:r>
          </a:p>
          <a:p>
            <a:pPr marL="285750" indent="-285750">
              <a:buFont typeface="Arial" charset="0"/>
              <a:buChar char="•"/>
            </a:pPr>
            <a:r>
              <a:rPr lang="tr-T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tham Bold" pitchFamily="50" charset="0"/>
              </a:rPr>
              <a:t>Bina Bilgisi</a:t>
            </a:r>
          </a:p>
          <a:p>
            <a:pPr marL="285750" indent="-285750">
              <a:buFont typeface="Arial" charset="0"/>
              <a:buChar char="•"/>
            </a:pPr>
            <a:r>
              <a:rPr lang="tr-T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tham Bold" pitchFamily="50" charset="0"/>
              </a:rPr>
              <a:t>Yapı Bilgisi</a:t>
            </a:r>
          </a:p>
          <a:p>
            <a:pPr marL="285750" indent="-285750">
              <a:buFont typeface="Arial" charset="0"/>
              <a:buChar char="•"/>
            </a:pPr>
            <a:r>
              <a:rPr lang="tr-T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tham Bold" pitchFamily="50" charset="0"/>
              </a:rPr>
              <a:t>Restorasyon</a:t>
            </a:r>
            <a:endParaRPr lang="tr-TR" sz="1600" dirty="0">
              <a:solidFill>
                <a:schemeClr val="tx1">
                  <a:lumMod val="85000"/>
                  <a:lumOff val="15000"/>
                </a:schemeClr>
              </a:solidFill>
              <a:latin typeface="Gotham Bold" pitchFamily="50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tr-T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tham Bold" pitchFamily="50" charset="0"/>
              </a:rPr>
              <a:t>Mimarlık Tarihi ve Kuramı</a:t>
            </a:r>
          </a:p>
          <a:p>
            <a:endParaRPr lang="tr-TR" sz="1600" dirty="0">
              <a:solidFill>
                <a:schemeClr val="tx1">
                  <a:lumMod val="85000"/>
                  <a:lumOff val="15000"/>
                </a:schemeClr>
              </a:solidFill>
              <a:latin typeface="Gotham Bold" pitchFamily="50" charset="0"/>
            </a:endParaRPr>
          </a:p>
          <a:p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tham Bold" pitchFamily="50" charset="0"/>
              </a:rPr>
              <a:t>DOKTORA PROGRAMLARI </a:t>
            </a:r>
            <a:r>
              <a:rPr lang="tr-T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tham Bold" pitchFamily="50" charset="0"/>
              </a:rPr>
              <a:t>(7)</a:t>
            </a:r>
          </a:p>
          <a:p>
            <a:pPr marL="285750" indent="-285750">
              <a:buFont typeface="Arial" charset="0"/>
              <a:buChar char="•"/>
            </a:pPr>
            <a:r>
              <a:rPr lang="tr-T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tham Bold" pitchFamily="50" charset="0"/>
              </a:rPr>
              <a:t>Mimari Tasarım</a:t>
            </a:r>
          </a:p>
          <a:p>
            <a:pPr marL="285750" indent="-285750">
              <a:buFont typeface="Arial" charset="0"/>
              <a:buChar char="•"/>
            </a:pPr>
            <a:r>
              <a:rPr lang="tr-T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tham Bold" pitchFamily="50" charset="0"/>
              </a:rPr>
              <a:t>Bina Araştırma ve Planlama</a:t>
            </a:r>
          </a:p>
          <a:p>
            <a:pPr marL="285750" indent="-285750">
              <a:buFont typeface="Arial" charset="0"/>
              <a:buChar char="•"/>
            </a:pPr>
            <a:r>
              <a:rPr lang="tr-T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tham Bold" pitchFamily="50" charset="0"/>
              </a:rPr>
              <a:t>Bilgisayar Ortamında Mimarlık</a:t>
            </a:r>
          </a:p>
          <a:p>
            <a:pPr marL="285750" indent="-285750">
              <a:buFont typeface="Arial" charset="0"/>
              <a:buChar char="•"/>
            </a:pPr>
            <a:r>
              <a:rPr lang="tr-T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tham Bold" pitchFamily="50" charset="0"/>
              </a:rPr>
              <a:t>Yapı </a:t>
            </a:r>
          </a:p>
          <a:p>
            <a:pPr marL="285750" indent="-285750">
              <a:buFont typeface="Arial" charset="0"/>
              <a:buChar char="•"/>
            </a:pPr>
            <a:r>
              <a:rPr lang="tr-T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tham Bold" pitchFamily="50" charset="0"/>
              </a:rPr>
              <a:t>Yapı Fiziği </a:t>
            </a:r>
          </a:p>
          <a:p>
            <a:pPr marL="285750" indent="-285750">
              <a:buFont typeface="Arial" charset="0"/>
              <a:buChar char="•"/>
            </a:pPr>
            <a:r>
              <a:rPr lang="tr-T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tham Bold" pitchFamily="50" charset="0"/>
              </a:rPr>
              <a:t>Mimarlık Tarihi ve Kuramı</a:t>
            </a:r>
          </a:p>
          <a:p>
            <a:pPr marL="285750" indent="-285750">
              <a:buFont typeface="Arial" charset="0"/>
              <a:buChar char="•"/>
            </a:pPr>
            <a:r>
              <a:rPr lang="tr-TR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otham Bold" pitchFamily="50" charset="0"/>
              </a:rPr>
              <a:t>Rölöve</a:t>
            </a:r>
            <a:r>
              <a:rPr lang="tr-T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tham Bold" pitchFamily="50" charset="0"/>
              </a:rPr>
              <a:t> Restorasyon</a:t>
            </a:r>
          </a:p>
        </p:txBody>
      </p:sp>
    </p:spTree>
    <p:extLst>
      <p:ext uri="{BB962C8B-B14F-4D97-AF65-F5344CB8AC3E}">
        <p14:creationId xmlns:p14="http://schemas.microsoft.com/office/powerpoint/2010/main" val="54715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21600000">
                                      <p:cBhvr>
                                        <p:cTn id="21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Resim 46">
            <a:extLst>
              <a:ext uri="{FF2B5EF4-FFF2-40B4-BE49-F238E27FC236}">
                <a16:creationId xmlns="" xmlns:a16="http://schemas.microsoft.com/office/drawing/2014/main" id="{68B5488E-0D29-43AC-8AFF-5CEE01BC0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="" xmlns:a16="http://schemas.microsoft.com/office/drawing/2014/main" id="{A41982DE-D65C-4A4A-BA26-2023D77D9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670" y="-26089"/>
            <a:ext cx="4259329" cy="1859121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="" xmlns:a16="http://schemas.microsoft.com/office/drawing/2014/main" id="{953E6765-F2CE-457F-A5E3-8A3B3BBD7893}"/>
              </a:ext>
            </a:extLst>
          </p:cNvPr>
          <p:cNvSpPr/>
          <p:nvPr/>
        </p:nvSpPr>
        <p:spPr>
          <a:xfrm>
            <a:off x="522841" y="1944376"/>
            <a:ext cx="5241178" cy="10241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SzPct val="150000"/>
              <a:buBlip>
                <a:blip r:embed="rId4"/>
              </a:buBlip>
            </a:pPr>
            <a:r>
              <a:rPr lang="tr-TR" sz="1400" dirty="0">
                <a:solidFill>
                  <a:schemeClr val="bg2">
                    <a:lumMod val="25000"/>
                  </a:schemeClr>
                </a:solidFill>
                <a:latin typeface="Gotham Medium" panose="02000604030000020004" pitchFamily="50" charset="0"/>
              </a:rPr>
              <a:t>Öğrenci başarısının artırılması</a:t>
            </a:r>
          </a:p>
          <a:p>
            <a:pPr marL="285750" indent="-285750">
              <a:lnSpc>
                <a:spcPct val="150000"/>
              </a:lnSpc>
              <a:buSzPct val="150000"/>
              <a:buBlip>
                <a:blip r:embed="rId4"/>
              </a:buBlip>
            </a:pPr>
            <a:r>
              <a:rPr lang="tr-TR" sz="1400" dirty="0">
                <a:solidFill>
                  <a:schemeClr val="bg2">
                    <a:lumMod val="25000"/>
                  </a:schemeClr>
                </a:solidFill>
                <a:latin typeface="Gotham Medium" panose="02000604030000020004" pitchFamily="50" charset="0"/>
              </a:rPr>
              <a:t>Akreditasyonda sürekliliğin sağlanması</a:t>
            </a:r>
          </a:p>
          <a:p>
            <a:pPr marL="285750" indent="-285750">
              <a:lnSpc>
                <a:spcPct val="150000"/>
              </a:lnSpc>
              <a:buSzPct val="150000"/>
              <a:buBlip>
                <a:blip r:embed="rId4"/>
              </a:buBlip>
            </a:pPr>
            <a:r>
              <a:rPr lang="tr-TR" sz="1400" dirty="0" err="1">
                <a:solidFill>
                  <a:schemeClr val="bg2">
                    <a:lumMod val="25000"/>
                  </a:schemeClr>
                </a:solidFill>
                <a:latin typeface="Gotham Medium" panose="02000604030000020004" pitchFamily="50" charset="0"/>
              </a:rPr>
              <a:t>Erasmus</a:t>
            </a:r>
            <a:r>
              <a:rPr lang="tr-TR" sz="1400" dirty="0">
                <a:solidFill>
                  <a:schemeClr val="bg2">
                    <a:lumMod val="25000"/>
                  </a:schemeClr>
                </a:solidFill>
                <a:latin typeface="Gotham Medium" panose="02000604030000020004" pitchFamily="50" charset="0"/>
              </a:rPr>
              <a:t> öğrenci hareketliliğinde başarının artırılması</a:t>
            </a:r>
          </a:p>
        </p:txBody>
      </p:sp>
      <p:sp>
        <p:nvSpPr>
          <p:cNvPr id="20" name="Dikdörtgen 19">
            <a:extLst>
              <a:ext uri="{FF2B5EF4-FFF2-40B4-BE49-F238E27FC236}">
                <a16:creationId xmlns="" xmlns:a16="http://schemas.microsoft.com/office/drawing/2014/main" id="{E2D3D95C-3D8C-4E5E-BE7C-300BA9F62B9D}"/>
              </a:ext>
            </a:extLst>
          </p:cNvPr>
          <p:cNvSpPr/>
          <p:nvPr/>
        </p:nvSpPr>
        <p:spPr>
          <a:xfrm>
            <a:off x="6095999" y="1938726"/>
            <a:ext cx="5500673" cy="7009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SzPct val="150000"/>
              <a:buBlip>
                <a:blip r:embed="rId4"/>
              </a:buBlip>
            </a:pPr>
            <a:r>
              <a:rPr lang="tr-TR" sz="1400" dirty="0">
                <a:solidFill>
                  <a:schemeClr val="bg2">
                    <a:lumMod val="25000"/>
                  </a:schemeClr>
                </a:solidFill>
                <a:latin typeface="Gotham Medium" panose="02000604030000020004" pitchFamily="50" charset="0"/>
              </a:rPr>
              <a:t>Program eğitim amaçları karşılanma oranının artırılması</a:t>
            </a:r>
          </a:p>
          <a:p>
            <a:pPr marL="285750" indent="-285750">
              <a:lnSpc>
                <a:spcPct val="150000"/>
              </a:lnSpc>
              <a:buSzPct val="150000"/>
              <a:buBlip>
                <a:blip r:embed="rId4"/>
              </a:buBlip>
            </a:pPr>
            <a:r>
              <a:rPr lang="tr-TR" sz="1400" dirty="0">
                <a:solidFill>
                  <a:schemeClr val="bg2">
                    <a:lumMod val="25000"/>
                  </a:schemeClr>
                </a:solidFill>
                <a:latin typeface="Gotham Medium" panose="02000604030000020004" pitchFamily="50" charset="0"/>
              </a:rPr>
              <a:t>Program çıktıları karşılanma oranının artırılması</a:t>
            </a:r>
          </a:p>
        </p:txBody>
      </p:sp>
      <p:grpSp>
        <p:nvGrpSpPr>
          <p:cNvPr id="28" name="Grup 27">
            <a:extLst>
              <a:ext uri="{FF2B5EF4-FFF2-40B4-BE49-F238E27FC236}">
                <a16:creationId xmlns="" xmlns:a16="http://schemas.microsoft.com/office/drawing/2014/main" id="{5BAC303A-5171-40F2-BD83-0296C5950F3C}"/>
              </a:ext>
            </a:extLst>
          </p:cNvPr>
          <p:cNvGrpSpPr/>
          <p:nvPr/>
        </p:nvGrpSpPr>
        <p:grpSpPr>
          <a:xfrm>
            <a:off x="92585" y="3172619"/>
            <a:ext cx="4243660" cy="3312073"/>
            <a:chOff x="92585" y="3172619"/>
            <a:chExt cx="4243660" cy="3312073"/>
          </a:xfrm>
        </p:grpSpPr>
        <p:pic>
          <p:nvPicPr>
            <p:cNvPr id="8" name="Resim 7">
              <a:extLst>
                <a:ext uri="{FF2B5EF4-FFF2-40B4-BE49-F238E27FC236}">
                  <a16:creationId xmlns="" xmlns:a16="http://schemas.microsoft.com/office/drawing/2014/main" id="{59775392-9874-4F15-98DE-4697F562A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998" y="3357958"/>
              <a:ext cx="3096835" cy="2971892"/>
            </a:xfrm>
            <a:prstGeom prst="rect">
              <a:avLst/>
            </a:prstGeom>
          </p:spPr>
        </p:pic>
        <p:graphicFrame>
          <p:nvGraphicFramePr>
            <p:cNvPr id="26" name="Grafik 25">
              <a:extLst>
                <a:ext uri="{FF2B5EF4-FFF2-40B4-BE49-F238E27FC236}">
                  <a16:creationId xmlns="" xmlns:a16="http://schemas.microsoft.com/office/drawing/2014/main" id="{6CC5F4CC-664A-4800-A9DE-C8360CAEF55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518541538"/>
                </p:ext>
              </p:extLst>
            </p:nvPr>
          </p:nvGraphicFramePr>
          <p:xfrm>
            <a:off x="92585" y="3372674"/>
            <a:ext cx="4243660" cy="311201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7" name="Metin kutusu 26">
              <a:extLst>
                <a:ext uri="{FF2B5EF4-FFF2-40B4-BE49-F238E27FC236}">
                  <a16:creationId xmlns="" xmlns:a16="http://schemas.microsoft.com/office/drawing/2014/main" id="{4EA777D4-26A7-4279-BB8E-1C102A346D84}"/>
                </a:ext>
              </a:extLst>
            </p:cNvPr>
            <p:cNvSpPr txBox="1"/>
            <p:nvPr/>
          </p:nvSpPr>
          <p:spPr>
            <a:xfrm>
              <a:off x="1295734" y="3172619"/>
              <a:ext cx="18373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000" dirty="0">
                  <a:solidFill>
                    <a:schemeClr val="bg2">
                      <a:lumMod val="25000"/>
                    </a:schemeClr>
                  </a:solidFill>
                  <a:latin typeface="Gotham Bold" pitchFamily="50" charset="0"/>
                </a:rPr>
                <a:t>DERS SAYISI</a:t>
              </a:r>
            </a:p>
          </p:txBody>
        </p:sp>
      </p:grpSp>
      <p:grpSp>
        <p:nvGrpSpPr>
          <p:cNvPr id="33" name="Grup 32">
            <a:extLst>
              <a:ext uri="{FF2B5EF4-FFF2-40B4-BE49-F238E27FC236}">
                <a16:creationId xmlns="" xmlns:a16="http://schemas.microsoft.com/office/drawing/2014/main" id="{759BC828-41F5-4088-B48D-95198120A776}"/>
              </a:ext>
            </a:extLst>
          </p:cNvPr>
          <p:cNvGrpSpPr/>
          <p:nvPr/>
        </p:nvGrpSpPr>
        <p:grpSpPr>
          <a:xfrm>
            <a:off x="3974170" y="3155794"/>
            <a:ext cx="4243660" cy="3312073"/>
            <a:chOff x="92585" y="3172619"/>
            <a:chExt cx="4243660" cy="3312073"/>
          </a:xfrm>
        </p:grpSpPr>
        <p:pic>
          <p:nvPicPr>
            <p:cNvPr id="34" name="Resim 33">
              <a:extLst>
                <a:ext uri="{FF2B5EF4-FFF2-40B4-BE49-F238E27FC236}">
                  <a16:creationId xmlns="" xmlns:a16="http://schemas.microsoft.com/office/drawing/2014/main" id="{B4611984-E736-418A-87B3-31C87CF1B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998" y="3357958"/>
              <a:ext cx="3096835" cy="2971892"/>
            </a:xfrm>
            <a:prstGeom prst="rect">
              <a:avLst/>
            </a:prstGeom>
          </p:spPr>
        </p:pic>
        <p:graphicFrame>
          <p:nvGraphicFramePr>
            <p:cNvPr id="35" name="Grafik 34">
              <a:extLst>
                <a:ext uri="{FF2B5EF4-FFF2-40B4-BE49-F238E27FC236}">
                  <a16:creationId xmlns="" xmlns:a16="http://schemas.microsoft.com/office/drawing/2014/main" id="{9A3379BE-40A1-417B-8077-D9810C75A11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75882388"/>
                </p:ext>
              </p:extLst>
            </p:nvPr>
          </p:nvGraphicFramePr>
          <p:xfrm>
            <a:off x="92585" y="3372674"/>
            <a:ext cx="4243660" cy="311201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36" name="Metin kutusu 35">
              <a:extLst>
                <a:ext uri="{FF2B5EF4-FFF2-40B4-BE49-F238E27FC236}">
                  <a16:creationId xmlns="" xmlns:a16="http://schemas.microsoft.com/office/drawing/2014/main" id="{BEA30913-D5EC-4E91-9CA3-62167008E8CF}"/>
                </a:ext>
              </a:extLst>
            </p:cNvPr>
            <p:cNvSpPr txBox="1"/>
            <p:nvPr/>
          </p:nvSpPr>
          <p:spPr>
            <a:xfrm>
              <a:off x="1240431" y="3172619"/>
              <a:ext cx="19479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000" dirty="0">
                  <a:solidFill>
                    <a:schemeClr val="bg2">
                      <a:lumMod val="25000"/>
                    </a:schemeClr>
                  </a:solidFill>
                  <a:latin typeface="Gotham Bold" pitchFamily="50" charset="0"/>
                </a:rPr>
                <a:t>KREDİ SAYISI</a:t>
              </a:r>
            </a:p>
          </p:txBody>
        </p:sp>
      </p:grpSp>
      <p:grpSp>
        <p:nvGrpSpPr>
          <p:cNvPr id="37" name="Grup 36">
            <a:extLst>
              <a:ext uri="{FF2B5EF4-FFF2-40B4-BE49-F238E27FC236}">
                <a16:creationId xmlns="" xmlns:a16="http://schemas.microsoft.com/office/drawing/2014/main" id="{1DF76786-B090-4BB7-B3DB-7EF4B969F18F}"/>
              </a:ext>
            </a:extLst>
          </p:cNvPr>
          <p:cNvGrpSpPr/>
          <p:nvPr/>
        </p:nvGrpSpPr>
        <p:grpSpPr>
          <a:xfrm>
            <a:off x="7855755" y="3159652"/>
            <a:ext cx="4243660" cy="3393048"/>
            <a:chOff x="92585" y="3172619"/>
            <a:chExt cx="4243660" cy="3393048"/>
          </a:xfrm>
        </p:grpSpPr>
        <p:pic>
          <p:nvPicPr>
            <p:cNvPr id="38" name="Resim 37">
              <a:extLst>
                <a:ext uri="{FF2B5EF4-FFF2-40B4-BE49-F238E27FC236}">
                  <a16:creationId xmlns="" xmlns:a16="http://schemas.microsoft.com/office/drawing/2014/main" id="{C9ED084D-5E5E-492E-8EA0-A1246AC34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998" y="3357958"/>
              <a:ext cx="3096835" cy="2971892"/>
            </a:xfrm>
            <a:prstGeom prst="rect">
              <a:avLst/>
            </a:prstGeom>
          </p:spPr>
        </p:pic>
        <p:graphicFrame>
          <p:nvGraphicFramePr>
            <p:cNvPr id="39" name="Grafik 38">
              <a:extLst>
                <a:ext uri="{FF2B5EF4-FFF2-40B4-BE49-F238E27FC236}">
                  <a16:creationId xmlns="" xmlns:a16="http://schemas.microsoft.com/office/drawing/2014/main" id="{BD2416C6-5082-44BD-8235-FF323890903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82377952"/>
                </p:ext>
              </p:extLst>
            </p:nvPr>
          </p:nvGraphicFramePr>
          <p:xfrm>
            <a:off x="92585" y="3453649"/>
            <a:ext cx="4243660" cy="311201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40" name="Metin kutusu 39">
              <a:extLst>
                <a:ext uri="{FF2B5EF4-FFF2-40B4-BE49-F238E27FC236}">
                  <a16:creationId xmlns="" xmlns:a16="http://schemas.microsoft.com/office/drawing/2014/main" id="{3CBF320B-C7C1-4E23-A489-CAA4490F6D33}"/>
                </a:ext>
              </a:extLst>
            </p:cNvPr>
            <p:cNvSpPr txBox="1"/>
            <p:nvPr/>
          </p:nvSpPr>
          <p:spPr>
            <a:xfrm>
              <a:off x="1052080" y="3172619"/>
              <a:ext cx="23246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000" dirty="0">
                  <a:solidFill>
                    <a:schemeClr val="bg2">
                      <a:lumMod val="25000"/>
                    </a:schemeClr>
                  </a:solidFill>
                  <a:latin typeface="Gotham Bold" pitchFamily="50" charset="0"/>
                </a:rPr>
                <a:t>KREDİ DAĞILIMI</a:t>
              </a:r>
            </a:p>
          </p:txBody>
        </p:sp>
      </p:grpSp>
      <p:grpSp>
        <p:nvGrpSpPr>
          <p:cNvPr id="31" name="Grup 30">
            <a:extLst>
              <a:ext uri="{FF2B5EF4-FFF2-40B4-BE49-F238E27FC236}">
                <a16:creationId xmlns="" xmlns:a16="http://schemas.microsoft.com/office/drawing/2014/main" id="{F9D77C88-E964-45D9-B5E3-BAF5494EE9DD}"/>
              </a:ext>
            </a:extLst>
          </p:cNvPr>
          <p:cNvGrpSpPr/>
          <p:nvPr/>
        </p:nvGrpSpPr>
        <p:grpSpPr>
          <a:xfrm>
            <a:off x="332247" y="0"/>
            <a:ext cx="1192985" cy="1336404"/>
            <a:chOff x="475122" y="43031"/>
            <a:chExt cx="1192985" cy="1336404"/>
          </a:xfrm>
        </p:grpSpPr>
        <p:pic>
          <p:nvPicPr>
            <p:cNvPr id="32" name="Resim 31">
              <a:extLst>
                <a:ext uri="{FF2B5EF4-FFF2-40B4-BE49-F238E27FC236}">
                  <a16:creationId xmlns="" xmlns:a16="http://schemas.microsoft.com/office/drawing/2014/main" id="{C5E23400-2DD8-488C-9D02-466D4F93F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22" y="43031"/>
              <a:ext cx="1192985" cy="1336404"/>
            </a:xfrm>
            <a:prstGeom prst="rect">
              <a:avLst/>
            </a:prstGeom>
          </p:spPr>
        </p:pic>
        <p:pic>
          <p:nvPicPr>
            <p:cNvPr id="41" name="Resim 40">
              <a:extLst>
                <a:ext uri="{FF2B5EF4-FFF2-40B4-BE49-F238E27FC236}">
                  <a16:creationId xmlns="" xmlns:a16="http://schemas.microsoft.com/office/drawing/2014/main" id="{2C56FF3F-1C52-4C49-BAF0-4751CDCA0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841" y="217435"/>
              <a:ext cx="1097545" cy="1097545"/>
            </a:xfrm>
            <a:prstGeom prst="rect">
              <a:avLst/>
            </a:prstGeom>
          </p:spPr>
        </p:pic>
      </p:grpSp>
      <p:pic>
        <p:nvPicPr>
          <p:cNvPr id="42" name="Resim 41">
            <a:extLst>
              <a:ext uri="{FF2B5EF4-FFF2-40B4-BE49-F238E27FC236}">
                <a16:creationId xmlns="" xmlns:a16="http://schemas.microsoft.com/office/drawing/2014/main" id="{42AD06D6-6A7E-4324-8996-24E952B358D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4" y="311010"/>
            <a:ext cx="818450" cy="819570"/>
          </a:xfrm>
          <a:prstGeom prst="rect">
            <a:avLst/>
          </a:prstGeom>
        </p:spPr>
      </p:pic>
      <p:grpSp>
        <p:nvGrpSpPr>
          <p:cNvPr id="44" name="Grup 43">
            <a:extLst>
              <a:ext uri="{FF2B5EF4-FFF2-40B4-BE49-F238E27FC236}">
                <a16:creationId xmlns="" xmlns:a16="http://schemas.microsoft.com/office/drawing/2014/main" id="{205D3685-6279-4A77-8304-B5787FD54161}"/>
              </a:ext>
            </a:extLst>
          </p:cNvPr>
          <p:cNvGrpSpPr/>
          <p:nvPr/>
        </p:nvGrpSpPr>
        <p:grpSpPr>
          <a:xfrm>
            <a:off x="0" y="6381355"/>
            <a:ext cx="12192000" cy="461665"/>
            <a:chOff x="0" y="6381355"/>
            <a:chExt cx="12192000" cy="461665"/>
          </a:xfrm>
        </p:grpSpPr>
        <p:cxnSp>
          <p:nvCxnSpPr>
            <p:cNvPr id="45" name="Düz Bağlayıcı 44">
              <a:extLst>
                <a:ext uri="{FF2B5EF4-FFF2-40B4-BE49-F238E27FC236}">
                  <a16:creationId xmlns="" xmlns:a16="http://schemas.microsoft.com/office/drawing/2014/main" id="{1F9ABB4C-846C-415A-B554-4A0ADFD143B1}"/>
                </a:ext>
              </a:extLst>
            </p:cNvPr>
            <p:cNvCxnSpPr/>
            <p:nvPr/>
          </p:nvCxnSpPr>
          <p:spPr>
            <a:xfrm>
              <a:off x="0" y="6610525"/>
              <a:ext cx="12192000" cy="0"/>
            </a:xfrm>
            <a:prstGeom prst="line">
              <a:avLst/>
            </a:prstGeom>
            <a:ln w="28575">
              <a:solidFill>
                <a:srgbClr val="A9936E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6" name="Dikdörtgen 45">
              <a:extLst>
                <a:ext uri="{FF2B5EF4-FFF2-40B4-BE49-F238E27FC236}">
                  <a16:creationId xmlns="" xmlns:a16="http://schemas.microsoft.com/office/drawing/2014/main" id="{EBB00ADA-2A9C-4072-AD39-7E420ED73F42}"/>
                </a:ext>
              </a:extLst>
            </p:cNvPr>
            <p:cNvSpPr/>
            <p:nvPr/>
          </p:nvSpPr>
          <p:spPr>
            <a:xfrm>
              <a:off x="4953127" y="6381355"/>
              <a:ext cx="2266582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tr-TR" sz="1200" dirty="0">
                  <a:solidFill>
                    <a:srgbClr val="00205C"/>
                  </a:solidFill>
                  <a:latin typeface="Gotham Book" panose="02000604040000020004" pitchFamily="50" charset="0"/>
                </a:rPr>
                <a:t>Y.T.Ü. </a:t>
              </a:r>
              <a:r>
                <a:rPr lang="tr-TR" sz="1200" dirty="0" smtClean="0">
                  <a:solidFill>
                    <a:srgbClr val="00205C"/>
                  </a:solidFill>
                  <a:latin typeface="Gotham Book" panose="02000604040000020004" pitchFamily="50" charset="0"/>
                </a:rPr>
                <a:t>MİMARLIK FAKÜLTESİ</a:t>
              </a:r>
              <a:endParaRPr lang="tr-TR" sz="1200" dirty="0">
                <a:solidFill>
                  <a:srgbClr val="00205C"/>
                </a:solidFill>
                <a:latin typeface="Gotham Book" panose="02000604040000020004" pitchFamily="50" charset="0"/>
              </a:endParaRPr>
            </a:p>
            <a:p>
              <a:pPr algn="ctr"/>
              <a:r>
                <a:rPr lang="tr-TR" sz="1200" dirty="0" smtClean="0">
                  <a:solidFill>
                    <a:srgbClr val="00205C"/>
                  </a:solidFill>
                  <a:latin typeface="Gotham Bold" pitchFamily="50" charset="0"/>
                </a:rPr>
                <a:t>MİMARLIK BÖLÜMÜ</a:t>
              </a:r>
              <a:endParaRPr lang="tr-TR" sz="1200" dirty="0">
                <a:solidFill>
                  <a:srgbClr val="00205C"/>
                </a:solidFill>
                <a:latin typeface="Gotham Bold" pitchFamily="50" charset="0"/>
              </a:endParaRPr>
            </a:p>
          </p:txBody>
        </p:sp>
      </p:grpSp>
      <p:sp>
        <p:nvSpPr>
          <p:cNvPr id="29" name="Dikdörtgen 28">
            <a:extLst>
              <a:ext uri="{FF2B5EF4-FFF2-40B4-BE49-F238E27FC236}">
                <a16:creationId xmlns="" xmlns:a16="http://schemas.microsoft.com/office/drawing/2014/main" id="{F58E5596-1832-4881-AA1D-FFDA10B7546F}"/>
              </a:ext>
            </a:extLst>
          </p:cNvPr>
          <p:cNvSpPr/>
          <p:nvPr/>
        </p:nvSpPr>
        <p:spPr>
          <a:xfrm>
            <a:off x="1620386" y="455167"/>
            <a:ext cx="391806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ok" panose="02000604040000020004" pitchFamily="50" charset="0"/>
              </a:rPr>
              <a:t>EĞİTİM VE ÖĞRETİM</a:t>
            </a:r>
          </a:p>
        </p:txBody>
      </p:sp>
      <p:sp>
        <p:nvSpPr>
          <p:cNvPr id="30" name="Dikdörtgen 29">
            <a:extLst>
              <a:ext uri="{FF2B5EF4-FFF2-40B4-BE49-F238E27FC236}">
                <a16:creationId xmlns="" xmlns:a16="http://schemas.microsoft.com/office/drawing/2014/main" id="{D2495ACB-7727-4FA3-BE7F-854B305DF984}"/>
              </a:ext>
            </a:extLst>
          </p:cNvPr>
          <p:cNvSpPr/>
          <p:nvPr/>
        </p:nvSpPr>
        <p:spPr>
          <a:xfrm>
            <a:off x="1637022" y="825914"/>
            <a:ext cx="49658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ld" pitchFamily="50" charset="0"/>
              </a:rPr>
              <a:t>HEDEFLER VE MÜFREDAT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834849" y="1651495"/>
            <a:ext cx="435715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b="1" i="1" dirty="0">
                <a:solidFill>
                  <a:schemeClr val="bg2">
                    <a:lumMod val="25000"/>
                  </a:schemeClr>
                </a:solidFill>
                <a:latin typeface="Gotham Medium" panose="02000604030000020004" pitchFamily="50" charset="0"/>
              </a:rPr>
              <a:t>http://</a:t>
            </a:r>
            <a:r>
              <a:rPr lang="tr-TR" sz="1000" b="1" i="1" dirty="0" err="1">
                <a:solidFill>
                  <a:schemeClr val="bg2">
                    <a:lumMod val="25000"/>
                  </a:schemeClr>
                </a:solidFill>
                <a:latin typeface="Gotham Medium" panose="02000604030000020004" pitchFamily="50" charset="0"/>
              </a:rPr>
              <a:t>www.bologna.yildiz.edu.tr</a:t>
            </a:r>
            <a:r>
              <a:rPr lang="tr-TR" sz="1000" b="1" i="1" dirty="0">
                <a:solidFill>
                  <a:schemeClr val="bg2">
                    <a:lumMod val="25000"/>
                  </a:schemeClr>
                </a:solidFill>
                <a:latin typeface="Gotham Medium" panose="02000604030000020004" pitchFamily="50" charset="0"/>
              </a:rPr>
              <a:t>/</a:t>
            </a:r>
            <a:r>
              <a:rPr lang="tr-TR" sz="1000" b="1" i="1" dirty="0" err="1">
                <a:solidFill>
                  <a:schemeClr val="bg2">
                    <a:lumMod val="25000"/>
                  </a:schemeClr>
                </a:solidFill>
                <a:latin typeface="Gotham Medium" panose="02000604030000020004" pitchFamily="50" charset="0"/>
              </a:rPr>
              <a:t>index.php?r</a:t>
            </a:r>
            <a:r>
              <a:rPr lang="tr-TR" sz="1000" b="1" i="1" dirty="0">
                <a:solidFill>
                  <a:schemeClr val="bg2">
                    <a:lumMod val="25000"/>
                  </a:schemeClr>
                </a:solidFill>
                <a:latin typeface="Gotham Medium" panose="02000604030000020004" pitchFamily="50" charset="0"/>
              </a:rPr>
              <a:t>=program/</a:t>
            </a:r>
            <a:r>
              <a:rPr lang="tr-TR" sz="1000" b="1" i="1" dirty="0" err="1">
                <a:solidFill>
                  <a:schemeClr val="bg2">
                    <a:lumMod val="25000"/>
                  </a:schemeClr>
                </a:solidFill>
                <a:latin typeface="Gotham Medium" panose="02000604030000020004" pitchFamily="50" charset="0"/>
              </a:rPr>
              <a:t>view&amp;id</a:t>
            </a:r>
            <a:r>
              <a:rPr lang="tr-TR" sz="1000" b="1" i="1" dirty="0">
                <a:solidFill>
                  <a:schemeClr val="bg2">
                    <a:lumMod val="25000"/>
                  </a:schemeClr>
                </a:solidFill>
                <a:latin typeface="Gotham Medium" panose="02000604030000020004" pitchFamily="50" charset="0"/>
              </a:rPr>
              <a:t>=50&amp;aid=38</a:t>
            </a:r>
          </a:p>
        </p:txBody>
      </p:sp>
    </p:spTree>
    <p:extLst>
      <p:ext uri="{BB962C8B-B14F-4D97-AF65-F5344CB8AC3E}">
        <p14:creationId xmlns:p14="http://schemas.microsoft.com/office/powerpoint/2010/main" val="226391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ED5389DC-A203-4E20-96D7-C65C9028F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14" name="Grup 13">
            <a:extLst>
              <a:ext uri="{FF2B5EF4-FFF2-40B4-BE49-F238E27FC236}">
                <a16:creationId xmlns="" xmlns:a16="http://schemas.microsoft.com/office/drawing/2014/main" id="{5FC9257E-B03C-47F3-A9A2-E77F7587C1DF}"/>
              </a:ext>
            </a:extLst>
          </p:cNvPr>
          <p:cNvGrpSpPr/>
          <p:nvPr/>
        </p:nvGrpSpPr>
        <p:grpSpPr>
          <a:xfrm>
            <a:off x="332247" y="0"/>
            <a:ext cx="1192985" cy="1336404"/>
            <a:chOff x="475122" y="43031"/>
            <a:chExt cx="1192985" cy="1336404"/>
          </a:xfrm>
        </p:grpSpPr>
        <p:pic>
          <p:nvPicPr>
            <p:cNvPr id="17" name="Resim 16">
              <a:extLst>
                <a:ext uri="{FF2B5EF4-FFF2-40B4-BE49-F238E27FC236}">
                  <a16:creationId xmlns="" xmlns:a16="http://schemas.microsoft.com/office/drawing/2014/main" id="{19EB64A1-C076-495C-AC5A-60EC466BD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22" y="43031"/>
              <a:ext cx="1192985" cy="1336404"/>
            </a:xfrm>
            <a:prstGeom prst="rect">
              <a:avLst/>
            </a:prstGeom>
          </p:spPr>
        </p:pic>
        <p:pic>
          <p:nvPicPr>
            <p:cNvPr id="18" name="Resim 17">
              <a:extLst>
                <a:ext uri="{FF2B5EF4-FFF2-40B4-BE49-F238E27FC236}">
                  <a16:creationId xmlns="" xmlns:a16="http://schemas.microsoft.com/office/drawing/2014/main" id="{AC228BB9-6DA3-490D-BF45-C4E964007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841" y="217435"/>
              <a:ext cx="1097545" cy="1097545"/>
            </a:xfrm>
            <a:prstGeom prst="rect">
              <a:avLst/>
            </a:prstGeom>
          </p:spPr>
        </p:pic>
      </p:grpSp>
      <p:pic>
        <p:nvPicPr>
          <p:cNvPr id="20" name="Resim 19">
            <a:extLst>
              <a:ext uri="{FF2B5EF4-FFF2-40B4-BE49-F238E27FC236}">
                <a16:creationId xmlns="" xmlns:a16="http://schemas.microsoft.com/office/drawing/2014/main" id="{9E004E53-6510-4638-B4B8-0A9FDAC8ED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4" y="311010"/>
            <a:ext cx="818450" cy="819570"/>
          </a:xfrm>
          <a:prstGeom prst="rect">
            <a:avLst/>
          </a:prstGeom>
        </p:spPr>
      </p:pic>
      <p:grpSp>
        <p:nvGrpSpPr>
          <p:cNvPr id="22" name="Grup 21">
            <a:extLst>
              <a:ext uri="{FF2B5EF4-FFF2-40B4-BE49-F238E27FC236}">
                <a16:creationId xmlns="" xmlns:a16="http://schemas.microsoft.com/office/drawing/2014/main" id="{45EC7C36-2F6B-4B1A-824B-CF4E703C9438}"/>
              </a:ext>
            </a:extLst>
          </p:cNvPr>
          <p:cNvGrpSpPr/>
          <p:nvPr/>
        </p:nvGrpSpPr>
        <p:grpSpPr>
          <a:xfrm>
            <a:off x="0" y="6381355"/>
            <a:ext cx="12192000" cy="461665"/>
            <a:chOff x="0" y="6381355"/>
            <a:chExt cx="12192000" cy="461665"/>
          </a:xfrm>
        </p:grpSpPr>
        <p:cxnSp>
          <p:nvCxnSpPr>
            <p:cNvPr id="23" name="Düz Bağlayıcı 22">
              <a:extLst>
                <a:ext uri="{FF2B5EF4-FFF2-40B4-BE49-F238E27FC236}">
                  <a16:creationId xmlns="" xmlns:a16="http://schemas.microsoft.com/office/drawing/2014/main" id="{699F40F6-2FD7-42C2-AE67-7C0FBA77EEBE}"/>
                </a:ext>
              </a:extLst>
            </p:cNvPr>
            <p:cNvCxnSpPr/>
            <p:nvPr/>
          </p:nvCxnSpPr>
          <p:spPr>
            <a:xfrm>
              <a:off x="0" y="6610525"/>
              <a:ext cx="12192000" cy="0"/>
            </a:xfrm>
            <a:prstGeom prst="line">
              <a:avLst/>
            </a:prstGeom>
            <a:ln w="28575">
              <a:solidFill>
                <a:srgbClr val="A9936E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4" name="Dikdörtgen 23">
              <a:extLst>
                <a:ext uri="{FF2B5EF4-FFF2-40B4-BE49-F238E27FC236}">
                  <a16:creationId xmlns="" xmlns:a16="http://schemas.microsoft.com/office/drawing/2014/main" id="{53FF9A69-288C-4688-B405-8F6E72033426}"/>
                </a:ext>
              </a:extLst>
            </p:cNvPr>
            <p:cNvSpPr/>
            <p:nvPr/>
          </p:nvSpPr>
          <p:spPr>
            <a:xfrm>
              <a:off x="4953125" y="6381355"/>
              <a:ext cx="2266582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tr-TR" sz="1200" dirty="0">
                  <a:solidFill>
                    <a:srgbClr val="00205C"/>
                  </a:solidFill>
                  <a:latin typeface="Gotham Book" panose="02000604040000020004" pitchFamily="50" charset="0"/>
                </a:rPr>
                <a:t>Y.T.Ü. </a:t>
              </a:r>
              <a:r>
                <a:rPr lang="tr-TR" sz="1200" dirty="0" smtClean="0">
                  <a:solidFill>
                    <a:srgbClr val="00205C"/>
                  </a:solidFill>
                  <a:latin typeface="Gotham Book" panose="02000604040000020004" pitchFamily="50" charset="0"/>
                </a:rPr>
                <a:t>MİMARLIK FAKÜLTESİ</a:t>
              </a:r>
              <a:endParaRPr lang="tr-TR" sz="1200" dirty="0">
                <a:solidFill>
                  <a:srgbClr val="00205C"/>
                </a:solidFill>
                <a:latin typeface="Gotham Book" panose="02000604040000020004" pitchFamily="50" charset="0"/>
              </a:endParaRPr>
            </a:p>
            <a:p>
              <a:pPr algn="ctr"/>
              <a:r>
                <a:rPr lang="tr-TR" sz="1200" dirty="0" smtClean="0">
                  <a:solidFill>
                    <a:srgbClr val="00205C"/>
                  </a:solidFill>
                  <a:latin typeface="Gotham Bold" pitchFamily="50" charset="0"/>
                </a:rPr>
                <a:t>MİMARLIK BÖLÜMÜ</a:t>
              </a:r>
              <a:endParaRPr lang="tr-TR" sz="1200" dirty="0">
                <a:solidFill>
                  <a:srgbClr val="00205C"/>
                </a:solidFill>
                <a:latin typeface="Gotham Bold" pitchFamily="50" charset="0"/>
              </a:endParaRPr>
            </a:p>
          </p:txBody>
        </p:sp>
      </p:grpSp>
      <p:sp>
        <p:nvSpPr>
          <p:cNvPr id="15" name="Dikdörtgen 14">
            <a:extLst>
              <a:ext uri="{FF2B5EF4-FFF2-40B4-BE49-F238E27FC236}">
                <a16:creationId xmlns="" xmlns:a16="http://schemas.microsoft.com/office/drawing/2014/main" id="{DF46C5C7-D5E6-4DFC-BA95-A9297237EEF9}"/>
              </a:ext>
            </a:extLst>
          </p:cNvPr>
          <p:cNvSpPr/>
          <p:nvPr/>
        </p:nvSpPr>
        <p:spPr>
          <a:xfrm>
            <a:off x="1620386" y="455167"/>
            <a:ext cx="391806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ok" panose="02000604040000020004" pitchFamily="50" charset="0"/>
              </a:rPr>
              <a:t>EĞİTİM VE ÖĞRETİM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="" xmlns:a16="http://schemas.microsoft.com/office/drawing/2014/main" id="{35DC012C-6DD7-4CDE-8EE7-6EFB2AFB8E09}"/>
              </a:ext>
            </a:extLst>
          </p:cNvPr>
          <p:cNvSpPr/>
          <p:nvPr/>
        </p:nvSpPr>
        <p:spPr>
          <a:xfrm>
            <a:off x="1637022" y="825914"/>
            <a:ext cx="662226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ld" pitchFamily="50" charset="0"/>
              </a:rPr>
              <a:t>AKREDİTASYON VE SERTİFİKALAR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549" y="2005402"/>
            <a:ext cx="4399547" cy="2258254"/>
          </a:xfrm>
          <a:prstGeom prst="rect">
            <a:avLst/>
          </a:prstGeom>
        </p:spPr>
      </p:pic>
      <p:sp>
        <p:nvSpPr>
          <p:cNvPr id="25" name="Dikdörtgen 23">
            <a:extLst>
              <a:ext uri="{FF2B5EF4-FFF2-40B4-BE49-F238E27FC236}">
                <a16:creationId xmlns="" xmlns:a16="http://schemas.microsoft.com/office/drawing/2014/main" id="{53FF9A69-288C-4688-B405-8F6E72033426}"/>
              </a:ext>
            </a:extLst>
          </p:cNvPr>
          <p:cNvSpPr/>
          <p:nvPr/>
        </p:nvSpPr>
        <p:spPr>
          <a:xfrm>
            <a:off x="6819549" y="4409565"/>
            <a:ext cx="43995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000" dirty="0" smtClean="0">
                <a:solidFill>
                  <a:srgbClr val="00205C"/>
                </a:solidFill>
                <a:latin typeface="Gotham Book" panose="02000604040000020004" pitchFamily="50" charset="0"/>
              </a:rPr>
              <a:t>ULUSLARARASI EŞDEĞERLİK: AMERİKAN MİMARLIK AKREDİTASYON KURULU ULUSLARARASI SERTİFİKASI</a:t>
            </a:r>
            <a:endParaRPr lang="tr-TR" sz="1000" dirty="0">
              <a:solidFill>
                <a:srgbClr val="00205C"/>
              </a:solidFill>
              <a:latin typeface="Gotham Bold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2197" y="1727116"/>
            <a:ext cx="4459458" cy="31543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6" name="Picture 25" descr="EK 1_AB_YTU_MIAK_BELGE.pdf">
            <a:extLst>
              <a:ext uri="{FF2B5EF4-FFF2-40B4-BE49-F238E27FC236}">
                <a16:creationId xmlns="" xmlns:a16="http://schemas.microsoft.com/office/drawing/2014/main" id="{39FACDE8-06E9-4FE4-AF1D-4F43DA610124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298" y="1758136"/>
            <a:ext cx="4496748" cy="3178006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73795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ED5389DC-A203-4E20-96D7-C65C9028F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4" name="Resim 43">
            <a:extLst>
              <a:ext uri="{FF2B5EF4-FFF2-40B4-BE49-F238E27FC236}">
                <a16:creationId xmlns="" xmlns:a16="http://schemas.microsoft.com/office/drawing/2014/main" id="{5F8DE37D-2EFF-4BFF-83D5-3B74E194D9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439" y="1700531"/>
            <a:ext cx="4570148" cy="2203285"/>
          </a:xfrm>
          <a:prstGeom prst="rect">
            <a:avLst/>
          </a:prstGeom>
        </p:spPr>
      </p:pic>
      <p:graphicFrame>
        <p:nvGraphicFramePr>
          <p:cNvPr id="49" name="Grafik 48">
            <a:extLst>
              <a:ext uri="{FF2B5EF4-FFF2-40B4-BE49-F238E27FC236}">
                <a16:creationId xmlns="" xmlns:a16="http://schemas.microsoft.com/office/drawing/2014/main" id="{8FCEB751-7C1F-42A9-B2B1-A6CEADB183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8678313"/>
              </p:ext>
            </p:extLst>
          </p:nvPr>
        </p:nvGraphicFramePr>
        <p:xfrm>
          <a:off x="5922139" y="1078486"/>
          <a:ext cx="6240985" cy="3092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33EA5804-88D1-4376-8599-9937B75151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41" y="1541879"/>
            <a:ext cx="3885082" cy="932159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="" xmlns:a16="http://schemas.microsoft.com/office/drawing/2014/main" id="{A3D90084-B605-44C2-AF29-84132D0FAE49}"/>
              </a:ext>
            </a:extLst>
          </p:cNvPr>
          <p:cNvSpPr/>
          <p:nvPr/>
        </p:nvSpPr>
        <p:spPr>
          <a:xfrm>
            <a:off x="665773" y="1649386"/>
            <a:ext cx="218726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>
                <a:solidFill>
                  <a:schemeClr val="bg1"/>
                </a:solidFill>
                <a:latin typeface="Gotham Medium" panose="02000604030000020004" pitchFamily="50" charset="0"/>
              </a:rPr>
              <a:t>Lisans Programına</a:t>
            </a:r>
          </a:p>
          <a:p>
            <a:r>
              <a:rPr lang="tr-TR" sz="1400" dirty="0">
                <a:solidFill>
                  <a:schemeClr val="bg1"/>
                </a:solidFill>
                <a:latin typeface="Gotham Medium" panose="02000604030000020004" pitchFamily="50" charset="0"/>
              </a:rPr>
              <a:t>Girişte Tercih Edilme Sırası</a:t>
            </a:r>
          </a:p>
          <a:p>
            <a:r>
              <a:rPr lang="tr-TR" sz="1200" dirty="0" smtClean="0">
                <a:solidFill>
                  <a:schemeClr val="bg1"/>
                </a:solidFill>
                <a:latin typeface="Gotham Medium" panose="02000604030000020004" pitchFamily="50" charset="0"/>
              </a:rPr>
              <a:t>(%100 </a:t>
            </a:r>
            <a:r>
              <a:rPr lang="tr-TR" sz="1200" dirty="0">
                <a:solidFill>
                  <a:schemeClr val="bg1"/>
                </a:solidFill>
                <a:latin typeface="Gotham Medium" panose="02000604030000020004" pitchFamily="50" charset="0"/>
              </a:rPr>
              <a:t>İngilizce</a:t>
            </a:r>
            <a:r>
              <a:rPr lang="tr-TR" sz="1200" dirty="0" smtClean="0">
                <a:solidFill>
                  <a:schemeClr val="bg1"/>
                </a:solidFill>
                <a:latin typeface="Gotham Medium" panose="02000604030000020004" pitchFamily="50" charset="0"/>
              </a:rPr>
              <a:t>) </a:t>
            </a:r>
            <a:r>
              <a:rPr lang="tr-TR" sz="1400" dirty="0" smtClean="0">
                <a:solidFill>
                  <a:srgbClr val="A9936E"/>
                </a:solidFill>
                <a:latin typeface="Gotham Medium" panose="02000604030000020004" pitchFamily="50" charset="0"/>
              </a:rPr>
              <a:t>(</a:t>
            </a:r>
            <a:r>
              <a:rPr lang="tr-TR" sz="1400" dirty="0">
                <a:solidFill>
                  <a:srgbClr val="A9936E"/>
                </a:solidFill>
                <a:latin typeface="Gotham Medium" panose="02000604030000020004" pitchFamily="50" charset="0"/>
              </a:rPr>
              <a:t>YKS-2019)</a:t>
            </a:r>
          </a:p>
        </p:txBody>
      </p:sp>
      <p:sp>
        <p:nvSpPr>
          <p:cNvPr id="22" name="Dikdörtgen 21">
            <a:extLst>
              <a:ext uri="{FF2B5EF4-FFF2-40B4-BE49-F238E27FC236}">
                <a16:creationId xmlns="" xmlns:a16="http://schemas.microsoft.com/office/drawing/2014/main" id="{849029F2-F053-46F8-A4C0-658410B9E31B}"/>
              </a:ext>
            </a:extLst>
          </p:cNvPr>
          <p:cNvSpPr/>
          <p:nvPr/>
        </p:nvSpPr>
        <p:spPr>
          <a:xfrm>
            <a:off x="3537040" y="1838681"/>
            <a:ext cx="7489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600" dirty="0" smtClean="0">
                <a:latin typeface="Gotham Medium" panose="02000604030000020004" pitchFamily="50" charset="0"/>
              </a:rPr>
              <a:t>24.148</a:t>
            </a:r>
            <a:endParaRPr lang="tr-TR" sz="1600" dirty="0">
              <a:latin typeface="Gotham Medium" panose="02000604030000020004" pitchFamily="50" charset="0"/>
            </a:endParaRPr>
          </a:p>
        </p:txBody>
      </p:sp>
      <p:pic>
        <p:nvPicPr>
          <p:cNvPr id="28" name="Resim 27">
            <a:extLst>
              <a:ext uri="{FF2B5EF4-FFF2-40B4-BE49-F238E27FC236}">
                <a16:creationId xmlns="" xmlns:a16="http://schemas.microsoft.com/office/drawing/2014/main" id="{B3FCDDB9-0420-4937-8AA5-E94FCA845D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3" y="4120159"/>
            <a:ext cx="3839451" cy="932159"/>
          </a:xfrm>
          <a:prstGeom prst="rect">
            <a:avLst/>
          </a:prstGeom>
        </p:spPr>
      </p:pic>
      <p:sp>
        <p:nvSpPr>
          <p:cNvPr id="29" name="Dikdörtgen 28">
            <a:extLst>
              <a:ext uri="{FF2B5EF4-FFF2-40B4-BE49-F238E27FC236}">
                <a16:creationId xmlns="" xmlns:a16="http://schemas.microsoft.com/office/drawing/2014/main" id="{46A7591F-DB5D-474B-991A-3244C1D6AEB4}"/>
              </a:ext>
            </a:extLst>
          </p:cNvPr>
          <p:cNvSpPr/>
          <p:nvPr/>
        </p:nvSpPr>
        <p:spPr>
          <a:xfrm>
            <a:off x="653887" y="4313276"/>
            <a:ext cx="31951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>
                <a:solidFill>
                  <a:schemeClr val="bg1"/>
                </a:solidFill>
                <a:latin typeface="Gotham Medium" panose="02000604030000020004" pitchFamily="50" charset="0"/>
              </a:rPr>
              <a:t>Lisans Doluluk </a:t>
            </a:r>
            <a:r>
              <a:rPr lang="tr-TR" sz="1400" dirty="0" smtClean="0">
                <a:solidFill>
                  <a:schemeClr val="bg1"/>
                </a:solidFill>
                <a:latin typeface="Gotham Medium" panose="02000604030000020004" pitchFamily="50" charset="0"/>
              </a:rPr>
              <a:t>Oranı </a:t>
            </a:r>
            <a:r>
              <a:rPr lang="tr-TR" sz="1050" dirty="0" smtClean="0">
                <a:solidFill>
                  <a:schemeClr val="bg1"/>
                </a:solidFill>
                <a:latin typeface="Gotham Medium" panose="02000604030000020004" pitchFamily="50" charset="0"/>
              </a:rPr>
              <a:t>(%30 ve %100 İngilizce)</a:t>
            </a:r>
            <a:endParaRPr lang="tr-TR" sz="1400" dirty="0">
              <a:solidFill>
                <a:schemeClr val="bg1"/>
              </a:solidFill>
              <a:latin typeface="Gotham Medium" panose="02000604030000020004" pitchFamily="50" charset="0"/>
            </a:endParaRPr>
          </a:p>
          <a:p>
            <a:r>
              <a:rPr lang="tr-TR" sz="1400" dirty="0">
                <a:solidFill>
                  <a:srgbClr val="A9936E"/>
                </a:solidFill>
                <a:latin typeface="Gotham Medium" panose="02000604030000020004" pitchFamily="50" charset="0"/>
              </a:rPr>
              <a:t>(YKS-2019)</a:t>
            </a:r>
          </a:p>
        </p:txBody>
      </p:sp>
      <p:sp>
        <p:nvSpPr>
          <p:cNvPr id="30" name="Dikdörtgen 29">
            <a:extLst>
              <a:ext uri="{FF2B5EF4-FFF2-40B4-BE49-F238E27FC236}">
                <a16:creationId xmlns="" xmlns:a16="http://schemas.microsoft.com/office/drawing/2014/main" id="{609400ED-1DB4-45FF-B6BA-3AD40A470754}"/>
              </a:ext>
            </a:extLst>
          </p:cNvPr>
          <p:cNvSpPr/>
          <p:nvPr/>
        </p:nvSpPr>
        <p:spPr>
          <a:xfrm>
            <a:off x="3619086" y="4416961"/>
            <a:ext cx="7393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Medium" panose="02000604030000020004" pitchFamily="50" charset="0"/>
              </a:rPr>
              <a:t>%100</a:t>
            </a:r>
          </a:p>
        </p:txBody>
      </p:sp>
      <p:pic>
        <p:nvPicPr>
          <p:cNvPr id="31" name="Resim 30">
            <a:extLst>
              <a:ext uri="{FF2B5EF4-FFF2-40B4-BE49-F238E27FC236}">
                <a16:creationId xmlns="" xmlns:a16="http://schemas.microsoft.com/office/drawing/2014/main" id="{644D7E51-EAF6-428C-BDA5-20D0EDFD4C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41" y="5322718"/>
            <a:ext cx="3839451" cy="932159"/>
          </a:xfrm>
          <a:prstGeom prst="rect">
            <a:avLst/>
          </a:prstGeom>
        </p:spPr>
      </p:pic>
      <p:sp>
        <p:nvSpPr>
          <p:cNvPr id="32" name="Dikdörtgen 31">
            <a:extLst>
              <a:ext uri="{FF2B5EF4-FFF2-40B4-BE49-F238E27FC236}">
                <a16:creationId xmlns="" xmlns:a16="http://schemas.microsoft.com/office/drawing/2014/main" id="{5742968A-1BE7-426C-92D7-F359B6D12768}"/>
              </a:ext>
            </a:extLst>
          </p:cNvPr>
          <p:cNvSpPr/>
          <p:nvPr/>
        </p:nvSpPr>
        <p:spPr>
          <a:xfrm>
            <a:off x="652835" y="5473631"/>
            <a:ext cx="19800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>
                <a:solidFill>
                  <a:schemeClr val="bg1"/>
                </a:solidFill>
                <a:latin typeface="Gotham Medium" panose="02000604030000020004" pitchFamily="50" charset="0"/>
              </a:rPr>
              <a:t>Lisans Programına Kayıt</a:t>
            </a:r>
          </a:p>
          <a:p>
            <a:r>
              <a:rPr lang="tr-TR" sz="1400" dirty="0">
                <a:solidFill>
                  <a:schemeClr val="bg1"/>
                </a:solidFill>
                <a:latin typeface="Gotham Medium" panose="02000604030000020004" pitchFamily="50" charset="0"/>
              </a:rPr>
              <a:t>Yaptıran Öğrenci Sayısı </a:t>
            </a:r>
            <a:endParaRPr lang="tr-TR" sz="1400" dirty="0" smtClean="0">
              <a:solidFill>
                <a:schemeClr val="bg1"/>
              </a:solidFill>
              <a:latin typeface="Gotham Medium" panose="02000604030000020004" pitchFamily="50" charset="0"/>
            </a:endParaRPr>
          </a:p>
          <a:p>
            <a:r>
              <a:rPr lang="tr-TR" sz="1000" dirty="0" smtClean="0">
                <a:solidFill>
                  <a:schemeClr val="bg1"/>
                </a:solidFill>
                <a:latin typeface="Gotham Medium" panose="02000604030000020004" pitchFamily="50" charset="0"/>
              </a:rPr>
              <a:t>(%</a:t>
            </a:r>
            <a:r>
              <a:rPr lang="tr-TR" sz="1000" dirty="0">
                <a:solidFill>
                  <a:schemeClr val="bg1"/>
                </a:solidFill>
                <a:latin typeface="Gotham Medium" panose="02000604030000020004" pitchFamily="50" charset="0"/>
              </a:rPr>
              <a:t>30 ve %100 İngilizce)</a:t>
            </a:r>
          </a:p>
          <a:p>
            <a:r>
              <a:rPr lang="tr-TR" sz="1000" dirty="0" smtClean="0">
                <a:solidFill>
                  <a:schemeClr val="bg1"/>
                </a:solidFill>
                <a:latin typeface="Gotham Medium" panose="02000604030000020004" pitchFamily="50" charset="0"/>
              </a:rPr>
              <a:t> </a:t>
            </a:r>
            <a:endParaRPr lang="tr-TR" sz="1000" dirty="0">
              <a:solidFill>
                <a:srgbClr val="A9936E"/>
              </a:solidFill>
              <a:latin typeface="Gotham Medium" panose="02000604030000020004" pitchFamily="50" charset="0"/>
            </a:endParaRPr>
          </a:p>
        </p:txBody>
      </p:sp>
      <p:sp>
        <p:nvSpPr>
          <p:cNvPr id="33" name="Dikdörtgen 32">
            <a:extLst>
              <a:ext uri="{FF2B5EF4-FFF2-40B4-BE49-F238E27FC236}">
                <a16:creationId xmlns="" xmlns:a16="http://schemas.microsoft.com/office/drawing/2014/main" id="{6DD3E3FE-5448-49D7-A3F3-9C21DB148B7E}"/>
              </a:ext>
            </a:extLst>
          </p:cNvPr>
          <p:cNvSpPr/>
          <p:nvPr/>
        </p:nvSpPr>
        <p:spPr>
          <a:xfrm>
            <a:off x="3741466" y="5619520"/>
            <a:ext cx="4924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tham Medium" panose="02000604030000020004" pitchFamily="50" charset="0"/>
              </a:rPr>
              <a:t>262</a:t>
            </a:r>
            <a:endParaRPr lang="tr-TR" sz="1600" dirty="0">
              <a:solidFill>
                <a:schemeClr val="tx1">
                  <a:lumMod val="85000"/>
                  <a:lumOff val="15000"/>
                </a:schemeClr>
              </a:solidFill>
              <a:latin typeface="Gotham Medium" panose="02000604030000020004" pitchFamily="50" charset="0"/>
            </a:endParaRPr>
          </a:p>
        </p:txBody>
      </p:sp>
      <p:pic>
        <p:nvPicPr>
          <p:cNvPr id="34" name="Resim 33">
            <a:extLst>
              <a:ext uri="{FF2B5EF4-FFF2-40B4-BE49-F238E27FC236}">
                <a16:creationId xmlns="" xmlns:a16="http://schemas.microsoft.com/office/drawing/2014/main" id="{5DED2287-CAA7-4662-935F-90BC23E29A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439" y="5298284"/>
            <a:ext cx="3839451" cy="932159"/>
          </a:xfrm>
          <a:prstGeom prst="rect">
            <a:avLst/>
          </a:prstGeom>
        </p:spPr>
      </p:pic>
      <p:sp>
        <p:nvSpPr>
          <p:cNvPr id="35" name="Dikdörtgen 34">
            <a:extLst>
              <a:ext uri="{FF2B5EF4-FFF2-40B4-BE49-F238E27FC236}">
                <a16:creationId xmlns="" xmlns:a16="http://schemas.microsoft.com/office/drawing/2014/main" id="{1B07ECA7-780D-4652-8353-81E321538FE2}"/>
              </a:ext>
            </a:extLst>
          </p:cNvPr>
          <p:cNvSpPr/>
          <p:nvPr/>
        </p:nvSpPr>
        <p:spPr>
          <a:xfrm>
            <a:off x="6177111" y="5610474"/>
            <a:ext cx="212564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>
                <a:solidFill>
                  <a:schemeClr val="bg1"/>
                </a:solidFill>
                <a:latin typeface="Gotham Medium" panose="02000604030000020004" pitchFamily="50" charset="0"/>
              </a:rPr>
              <a:t>Çift </a:t>
            </a:r>
            <a:r>
              <a:rPr lang="tr-TR" sz="1400" dirty="0" err="1">
                <a:solidFill>
                  <a:schemeClr val="bg1"/>
                </a:solidFill>
                <a:latin typeface="Gotham Medium" panose="02000604030000020004" pitchFamily="50" charset="0"/>
              </a:rPr>
              <a:t>Anadal</a:t>
            </a:r>
            <a:r>
              <a:rPr lang="tr-TR" sz="1400" dirty="0">
                <a:solidFill>
                  <a:schemeClr val="bg1"/>
                </a:solidFill>
                <a:latin typeface="Gotham Medium" panose="02000604030000020004" pitchFamily="50" charset="0"/>
              </a:rPr>
              <a:t> Öğrenci </a:t>
            </a:r>
            <a:r>
              <a:rPr lang="tr-TR" sz="1400" dirty="0" smtClean="0">
                <a:solidFill>
                  <a:schemeClr val="bg1"/>
                </a:solidFill>
                <a:latin typeface="Gotham Medium" panose="02000604030000020004" pitchFamily="50" charset="0"/>
              </a:rPr>
              <a:t>Sayısı</a:t>
            </a:r>
          </a:p>
          <a:p>
            <a:r>
              <a:rPr lang="tr-TR" sz="1100" dirty="0" smtClean="0">
                <a:solidFill>
                  <a:schemeClr val="bg1"/>
                </a:solidFill>
                <a:latin typeface="Gotham Medium" panose="02000604030000020004" pitchFamily="50" charset="0"/>
              </a:rPr>
              <a:t>2019-20 Akademik Yılı</a:t>
            </a:r>
            <a:endParaRPr lang="tr-TR" sz="1100" dirty="0">
              <a:solidFill>
                <a:srgbClr val="A9936E"/>
              </a:solidFill>
              <a:latin typeface="Gotham Medium" panose="02000604030000020004" pitchFamily="50" charset="0"/>
            </a:endParaRPr>
          </a:p>
        </p:txBody>
      </p:sp>
      <p:sp>
        <p:nvSpPr>
          <p:cNvPr id="36" name="Dikdörtgen 35">
            <a:extLst>
              <a:ext uri="{FF2B5EF4-FFF2-40B4-BE49-F238E27FC236}">
                <a16:creationId xmlns="" xmlns:a16="http://schemas.microsoft.com/office/drawing/2014/main" id="{5AD3B2A3-13F6-4D5C-93E1-7FB92428D42A}"/>
              </a:ext>
            </a:extLst>
          </p:cNvPr>
          <p:cNvSpPr/>
          <p:nvPr/>
        </p:nvSpPr>
        <p:spPr>
          <a:xfrm>
            <a:off x="9365983" y="5595086"/>
            <a:ext cx="258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Medium" panose="02000604030000020004" pitchFamily="50" charset="0"/>
              </a:rPr>
              <a:t>1</a:t>
            </a:r>
          </a:p>
        </p:txBody>
      </p:sp>
      <p:pic>
        <p:nvPicPr>
          <p:cNvPr id="41" name="Resim 40">
            <a:extLst>
              <a:ext uri="{FF2B5EF4-FFF2-40B4-BE49-F238E27FC236}">
                <a16:creationId xmlns="" xmlns:a16="http://schemas.microsoft.com/office/drawing/2014/main" id="{C8AD34B8-3D36-410D-B062-EAD1AA327D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439" y="4147403"/>
            <a:ext cx="4654276" cy="932159"/>
          </a:xfrm>
          <a:prstGeom prst="rect">
            <a:avLst/>
          </a:prstGeom>
        </p:spPr>
      </p:pic>
      <p:sp>
        <p:nvSpPr>
          <p:cNvPr id="42" name="Dikdörtgen 41">
            <a:extLst>
              <a:ext uri="{FF2B5EF4-FFF2-40B4-BE49-F238E27FC236}">
                <a16:creationId xmlns="" xmlns:a16="http://schemas.microsoft.com/office/drawing/2014/main" id="{0EC86914-D065-424E-B060-BCF42D64393A}"/>
              </a:ext>
            </a:extLst>
          </p:cNvPr>
          <p:cNvSpPr/>
          <p:nvPr/>
        </p:nvSpPr>
        <p:spPr>
          <a:xfrm>
            <a:off x="6102023" y="4286484"/>
            <a:ext cx="449456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>
                <a:solidFill>
                  <a:schemeClr val="bg1"/>
                </a:solidFill>
                <a:latin typeface="Gotham Medium" panose="02000604030000020004" pitchFamily="50" charset="0"/>
              </a:rPr>
              <a:t>Çift </a:t>
            </a:r>
            <a:r>
              <a:rPr lang="tr-TR" sz="1400" dirty="0" err="1">
                <a:solidFill>
                  <a:schemeClr val="bg1"/>
                </a:solidFill>
                <a:latin typeface="Gotham Medium" panose="02000604030000020004" pitchFamily="50" charset="0"/>
              </a:rPr>
              <a:t>Anadal</a:t>
            </a:r>
            <a:r>
              <a:rPr lang="tr-TR" sz="1400" dirty="0">
                <a:solidFill>
                  <a:schemeClr val="bg1"/>
                </a:solidFill>
                <a:latin typeface="Gotham Medium" panose="02000604030000020004" pitchFamily="50" charset="0"/>
              </a:rPr>
              <a:t> Yapılabilen Lisans Programları: </a:t>
            </a:r>
          </a:p>
          <a:p>
            <a:r>
              <a:rPr lang="tr-TR" sz="1200" dirty="0">
                <a:solidFill>
                  <a:srgbClr val="A9936E"/>
                </a:solidFill>
                <a:latin typeface="Gotham Medium" panose="02000604030000020004" pitchFamily="50" charset="0"/>
              </a:rPr>
              <a:t>İnşaat Mühendisliği, Çevre Mühendisliği,</a:t>
            </a:r>
          </a:p>
          <a:p>
            <a:r>
              <a:rPr lang="tr-TR" sz="1200" dirty="0">
                <a:solidFill>
                  <a:srgbClr val="A9936E"/>
                </a:solidFill>
                <a:latin typeface="Gotham Medium" panose="02000604030000020004" pitchFamily="50" charset="0"/>
              </a:rPr>
              <a:t>Matematik Mühendisliği, Mimarlık, Endüstri Mühendisliği</a:t>
            </a:r>
          </a:p>
        </p:txBody>
      </p:sp>
      <p:sp>
        <p:nvSpPr>
          <p:cNvPr id="45" name="Dikdörtgen 44">
            <a:extLst>
              <a:ext uri="{FF2B5EF4-FFF2-40B4-BE49-F238E27FC236}">
                <a16:creationId xmlns="" xmlns:a16="http://schemas.microsoft.com/office/drawing/2014/main" id="{4377837A-1852-4328-9DFE-85C5068224EB}"/>
              </a:ext>
            </a:extLst>
          </p:cNvPr>
          <p:cNvSpPr/>
          <p:nvPr/>
        </p:nvSpPr>
        <p:spPr>
          <a:xfrm>
            <a:off x="6177111" y="1774103"/>
            <a:ext cx="200760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>
                <a:solidFill>
                  <a:schemeClr val="bg1"/>
                </a:solidFill>
                <a:latin typeface="Gotham Medium" panose="02000604030000020004" pitchFamily="50" charset="0"/>
              </a:rPr>
              <a:t>Lisans Programına</a:t>
            </a:r>
          </a:p>
          <a:p>
            <a:r>
              <a:rPr lang="tr-TR" sz="1400" dirty="0">
                <a:solidFill>
                  <a:schemeClr val="bg1"/>
                </a:solidFill>
                <a:latin typeface="Gotham Medium" panose="02000604030000020004" pitchFamily="50" charset="0"/>
              </a:rPr>
              <a:t>Kayıt Yaptıran </a:t>
            </a:r>
          </a:p>
          <a:p>
            <a:r>
              <a:rPr lang="tr-TR" sz="1400" dirty="0">
                <a:solidFill>
                  <a:schemeClr val="bg1"/>
                </a:solidFill>
                <a:latin typeface="Gotham Medium" panose="02000604030000020004" pitchFamily="50" charset="0"/>
              </a:rPr>
              <a:t>Öğrenci İstatistikleri</a:t>
            </a:r>
            <a:endParaRPr lang="tr-TR" sz="1400" dirty="0">
              <a:solidFill>
                <a:srgbClr val="A9936E"/>
              </a:solidFill>
              <a:latin typeface="Gotham Medium" panose="02000604030000020004" pitchFamily="50" charset="0"/>
            </a:endParaRPr>
          </a:p>
        </p:txBody>
      </p:sp>
      <p:grpSp>
        <p:nvGrpSpPr>
          <p:cNvPr id="37" name="Grup 36">
            <a:extLst>
              <a:ext uri="{FF2B5EF4-FFF2-40B4-BE49-F238E27FC236}">
                <a16:creationId xmlns="" xmlns:a16="http://schemas.microsoft.com/office/drawing/2014/main" id="{13E5A8E4-79A0-44C4-AEE0-50D995DBA091}"/>
              </a:ext>
            </a:extLst>
          </p:cNvPr>
          <p:cNvGrpSpPr/>
          <p:nvPr/>
        </p:nvGrpSpPr>
        <p:grpSpPr>
          <a:xfrm>
            <a:off x="332247" y="0"/>
            <a:ext cx="1192985" cy="1336404"/>
            <a:chOff x="475122" y="43031"/>
            <a:chExt cx="1192985" cy="1336404"/>
          </a:xfrm>
        </p:grpSpPr>
        <p:pic>
          <p:nvPicPr>
            <p:cNvPr id="38" name="Resim 37">
              <a:extLst>
                <a:ext uri="{FF2B5EF4-FFF2-40B4-BE49-F238E27FC236}">
                  <a16:creationId xmlns="" xmlns:a16="http://schemas.microsoft.com/office/drawing/2014/main" id="{9A7BBF66-BE32-4DAC-A76A-E922D0D710F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22" y="43031"/>
              <a:ext cx="1192985" cy="1336404"/>
            </a:xfrm>
            <a:prstGeom prst="rect">
              <a:avLst/>
            </a:prstGeom>
          </p:spPr>
        </p:pic>
        <p:pic>
          <p:nvPicPr>
            <p:cNvPr id="39" name="Resim 38">
              <a:extLst>
                <a:ext uri="{FF2B5EF4-FFF2-40B4-BE49-F238E27FC236}">
                  <a16:creationId xmlns="" xmlns:a16="http://schemas.microsoft.com/office/drawing/2014/main" id="{F56FA4D1-8994-4FFD-AF29-2FCF82C47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841" y="217435"/>
              <a:ext cx="1097545" cy="1097545"/>
            </a:xfrm>
            <a:prstGeom prst="rect">
              <a:avLst/>
            </a:prstGeom>
          </p:spPr>
        </p:pic>
      </p:grpSp>
      <p:pic>
        <p:nvPicPr>
          <p:cNvPr id="40" name="Resim 39">
            <a:extLst>
              <a:ext uri="{FF2B5EF4-FFF2-40B4-BE49-F238E27FC236}">
                <a16:creationId xmlns="" xmlns:a16="http://schemas.microsoft.com/office/drawing/2014/main" id="{018E9AB5-309C-4735-A57D-19DCAEB3EF0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4" y="311010"/>
            <a:ext cx="818450" cy="819570"/>
          </a:xfrm>
          <a:prstGeom prst="rect">
            <a:avLst/>
          </a:prstGeom>
        </p:spPr>
      </p:pic>
      <p:grpSp>
        <p:nvGrpSpPr>
          <p:cNvPr id="47" name="Grup 46">
            <a:extLst>
              <a:ext uri="{FF2B5EF4-FFF2-40B4-BE49-F238E27FC236}">
                <a16:creationId xmlns="" xmlns:a16="http://schemas.microsoft.com/office/drawing/2014/main" id="{F20E345E-951C-4040-BEE3-3203C8A9DEE1}"/>
              </a:ext>
            </a:extLst>
          </p:cNvPr>
          <p:cNvGrpSpPr/>
          <p:nvPr/>
        </p:nvGrpSpPr>
        <p:grpSpPr>
          <a:xfrm>
            <a:off x="0" y="6381355"/>
            <a:ext cx="12192000" cy="461665"/>
            <a:chOff x="0" y="6381355"/>
            <a:chExt cx="12192000" cy="461665"/>
          </a:xfrm>
        </p:grpSpPr>
        <p:cxnSp>
          <p:nvCxnSpPr>
            <p:cNvPr id="48" name="Düz Bağlayıcı 47">
              <a:extLst>
                <a:ext uri="{FF2B5EF4-FFF2-40B4-BE49-F238E27FC236}">
                  <a16:creationId xmlns="" xmlns:a16="http://schemas.microsoft.com/office/drawing/2014/main" id="{12C4F021-E0D3-40BB-BFB6-F2199680596C}"/>
                </a:ext>
              </a:extLst>
            </p:cNvPr>
            <p:cNvCxnSpPr/>
            <p:nvPr/>
          </p:nvCxnSpPr>
          <p:spPr>
            <a:xfrm>
              <a:off x="0" y="6610525"/>
              <a:ext cx="12192000" cy="0"/>
            </a:xfrm>
            <a:prstGeom prst="line">
              <a:avLst/>
            </a:prstGeom>
            <a:ln w="28575">
              <a:solidFill>
                <a:srgbClr val="A9936E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0" name="Dikdörtgen 49">
              <a:extLst>
                <a:ext uri="{FF2B5EF4-FFF2-40B4-BE49-F238E27FC236}">
                  <a16:creationId xmlns="" xmlns:a16="http://schemas.microsoft.com/office/drawing/2014/main" id="{8688E62D-0585-4D80-93C0-46E5425975BD}"/>
                </a:ext>
              </a:extLst>
            </p:cNvPr>
            <p:cNvSpPr/>
            <p:nvPr/>
          </p:nvSpPr>
          <p:spPr>
            <a:xfrm>
              <a:off x="4953125" y="6381355"/>
              <a:ext cx="2266582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tr-TR" sz="1200" dirty="0">
                  <a:solidFill>
                    <a:srgbClr val="00205C"/>
                  </a:solidFill>
                  <a:latin typeface="Gotham Book" panose="02000604040000020004" pitchFamily="50" charset="0"/>
                </a:rPr>
                <a:t>Y.T.Ü. </a:t>
              </a:r>
              <a:r>
                <a:rPr lang="tr-TR" sz="1200" dirty="0" smtClean="0">
                  <a:solidFill>
                    <a:srgbClr val="00205C"/>
                  </a:solidFill>
                  <a:latin typeface="Gotham Book" panose="02000604040000020004" pitchFamily="50" charset="0"/>
                </a:rPr>
                <a:t>MİMARLIK FAKÜLTESİ</a:t>
              </a:r>
              <a:endParaRPr lang="tr-TR" sz="1200" dirty="0">
                <a:solidFill>
                  <a:srgbClr val="00205C"/>
                </a:solidFill>
                <a:latin typeface="Gotham Book" panose="02000604040000020004" pitchFamily="50" charset="0"/>
              </a:endParaRPr>
            </a:p>
            <a:p>
              <a:pPr algn="ctr"/>
              <a:r>
                <a:rPr lang="tr-TR" sz="1200" dirty="0" smtClean="0">
                  <a:solidFill>
                    <a:srgbClr val="00205C"/>
                  </a:solidFill>
                  <a:latin typeface="Gotham Bold" pitchFamily="50" charset="0"/>
                </a:rPr>
                <a:t>MİMARLIK BÖLÜMÜ</a:t>
              </a:r>
              <a:endParaRPr lang="tr-TR" sz="1200" dirty="0">
                <a:solidFill>
                  <a:srgbClr val="00205C"/>
                </a:solidFill>
                <a:latin typeface="Gotham Bold" pitchFamily="50" charset="0"/>
              </a:endParaRPr>
            </a:p>
          </p:txBody>
        </p:sp>
      </p:grpSp>
      <p:sp>
        <p:nvSpPr>
          <p:cNvPr id="43" name="Dikdörtgen 42">
            <a:extLst>
              <a:ext uri="{FF2B5EF4-FFF2-40B4-BE49-F238E27FC236}">
                <a16:creationId xmlns="" xmlns:a16="http://schemas.microsoft.com/office/drawing/2014/main" id="{5ADEF1F9-EFB1-4490-B2A2-F6E51132490C}"/>
              </a:ext>
            </a:extLst>
          </p:cNvPr>
          <p:cNvSpPr/>
          <p:nvPr/>
        </p:nvSpPr>
        <p:spPr>
          <a:xfrm>
            <a:off x="1620386" y="455167"/>
            <a:ext cx="391806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ok" panose="02000604040000020004" pitchFamily="50" charset="0"/>
              </a:rPr>
              <a:t>EĞİTİM VE ÖĞRETİM</a:t>
            </a:r>
          </a:p>
        </p:txBody>
      </p:sp>
      <p:sp>
        <p:nvSpPr>
          <p:cNvPr id="51" name="Dikdörtgen 50">
            <a:extLst>
              <a:ext uri="{FF2B5EF4-FFF2-40B4-BE49-F238E27FC236}">
                <a16:creationId xmlns="" xmlns:a16="http://schemas.microsoft.com/office/drawing/2014/main" id="{979FE855-BDEB-45D9-8E2B-5ED65A26C039}"/>
              </a:ext>
            </a:extLst>
          </p:cNvPr>
          <p:cNvSpPr/>
          <p:nvPr/>
        </p:nvSpPr>
        <p:spPr>
          <a:xfrm>
            <a:off x="1637023" y="825914"/>
            <a:ext cx="1052610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tr-TR" sz="2500" kern="500" spc="-100" dirty="0">
                <a:solidFill>
                  <a:srgbClr val="00205C"/>
                </a:solidFill>
                <a:latin typeface="Gotham Bold" pitchFamily="50" charset="0"/>
              </a:rPr>
              <a:t>LİSANS PROGRAMLARINA KABUL EDİLEN ÖĞRENCİLERİN </a:t>
            </a:r>
            <a:r>
              <a:rPr lang="tr-TR" sz="2500" kern="500" spc="-100" dirty="0" smtClean="0">
                <a:solidFill>
                  <a:srgbClr val="00205C"/>
                </a:solidFill>
                <a:latin typeface="Gotham Bold" pitchFamily="50" charset="0"/>
              </a:rPr>
              <a:t>NİTELİĞİ </a:t>
            </a:r>
            <a:endParaRPr lang="tr-TR" sz="2500" kern="500" spc="-100" dirty="0">
              <a:solidFill>
                <a:srgbClr val="FF0000"/>
              </a:solidFill>
              <a:latin typeface="Gotham Bold" pitchFamily="50" charset="0"/>
            </a:endParaRPr>
          </a:p>
        </p:txBody>
      </p:sp>
      <p:pic>
        <p:nvPicPr>
          <p:cNvPr id="46" name="Resim 3">
            <a:extLst>
              <a:ext uri="{FF2B5EF4-FFF2-40B4-BE49-F238E27FC236}">
                <a16:creationId xmlns="" xmlns:a16="http://schemas.microsoft.com/office/drawing/2014/main" id="{33EA5804-88D1-4376-8599-9937B75151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42" y="2770660"/>
            <a:ext cx="3885082" cy="932159"/>
          </a:xfrm>
          <a:prstGeom prst="rect">
            <a:avLst/>
          </a:prstGeom>
        </p:spPr>
      </p:pic>
      <p:sp>
        <p:nvSpPr>
          <p:cNvPr id="52" name="Dikdörtgen 5">
            <a:extLst>
              <a:ext uri="{FF2B5EF4-FFF2-40B4-BE49-F238E27FC236}">
                <a16:creationId xmlns="" xmlns:a16="http://schemas.microsoft.com/office/drawing/2014/main" id="{A3D90084-B605-44C2-AF29-84132D0FAE49}"/>
              </a:ext>
            </a:extLst>
          </p:cNvPr>
          <p:cNvSpPr/>
          <p:nvPr/>
        </p:nvSpPr>
        <p:spPr>
          <a:xfrm>
            <a:off x="665774" y="2878167"/>
            <a:ext cx="224612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>
                <a:solidFill>
                  <a:schemeClr val="bg1"/>
                </a:solidFill>
                <a:latin typeface="Gotham Medium" panose="02000604030000020004" pitchFamily="50" charset="0"/>
              </a:rPr>
              <a:t>Lisans Programına</a:t>
            </a:r>
          </a:p>
          <a:p>
            <a:r>
              <a:rPr lang="tr-TR" sz="1400" dirty="0">
                <a:solidFill>
                  <a:schemeClr val="bg1"/>
                </a:solidFill>
                <a:latin typeface="Gotham Medium" panose="02000604030000020004" pitchFamily="50" charset="0"/>
              </a:rPr>
              <a:t>Girişte Tercih Edilme Sırası</a:t>
            </a:r>
          </a:p>
          <a:p>
            <a:r>
              <a:rPr lang="tr-TR" sz="1200" dirty="0" smtClean="0">
                <a:solidFill>
                  <a:schemeClr val="bg1"/>
                </a:solidFill>
                <a:latin typeface="Gotham Medium" panose="02000604030000020004" pitchFamily="50" charset="0"/>
              </a:rPr>
              <a:t>(%30 </a:t>
            </a:r>
            <a:r>
              <a:rPr lang="tr-TR" sz="1200" dirty="0">
                <a:solidFill>
                  <a:schemeClr val="bg1"/>
                </a:solidFill>
                <a:latin typeface="Gotham Medium" panose="02000604030000020004" pitchFamily="50" charset="0"/>
              </a:rPr>
              <a:t>İngilizce</a:t>
            </a:r>
            <a:r>
              <a:rPr lang="tr-TR" sz="1200" dirty="0" smtClean="0">
                <a:solidFill>
                  <a:schemeClr val="bg1"/>
                </a:solidFill>
                <a:latin typeface="Gotham Medium" panose="02000604030000020004" pitchFamily="50" charset="0"/>
              </a:rPr>
              <a:t>) </a:t>
            </a:r>
            <a:r>
              <a:rPr lang="tr-TR" sz="1400" dirty="0" smtClean="0">
                <a:solidFill>
                  <a:srgbClr val="A9936E"/>
                </a:solidFill>
                <a:latin typeface="Gotham Medium" panose="02000604030000020004" pitchFamily="50" charset="0"/>
              </a:rPr>
              <a:t>(</a:t>
            </a:r>
            <a:r>
              <a:rPr lang="tr-TR" sz="1400" dirty="0">
                <a:solidFill>
                  <a:srgbClr val="A9936E"/>
                </a:solidFill>
                <a:latin typeface="Gotham Medium" panose="02000604030000020004" pitchFamily="50" charset="0"/>
              </a:rPr>
              <a:t>YKS-2019)</a:t>
            </a:r>
          </a:p>
        </p:txBody>
      </p:sp>
      <p:sp>
        <p:nvSpPr>
          <p:cNvPr id="53" name="Dikdörtgen 21">
            <a:extLst>
              <a:ext uri="{FF2B5EF4-FFF2-40B4-BE49-F238E27FC236}">
                <a16:creationId xmlns="" xmlns:a16="http://schemas.microsoft.com/office/drawing/2014/main" id="{849029F2-F053-46F8-A4C0-658410B9E31B}"/>
              </a:ext>
            </a:extLst>
          </p:cNvPr>
          <p:cNvSpPr/>
          <p:nvPr/>
        </p:nvSpPr>
        <p:spPr>
          <a:xfrm>
            <a:off x="3537042" y="3067462"/>
            <a:ext cx="7489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600" dirty="0" smtClean="0">
                <a:latin typeface="Gotham Medium" panose="02000604030000020004" pitchFamily="50" charset="0"/>
              </a:rPr>
              <a:t>31.002</a:t>
            </a:r>
            <a:endParaRPr lang="tr-TR" sz="1600" dirty="0">
              <a:latin typeface="Gotham Medium" panose="02000604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87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9" grpId="0">
        <p:bldAsOne/>
      </p:bldGraphic>
      <p:bldP spid="6" grpId="0"/>
      <p:bldP spid="22" grpId="0"/>
      <p:bldP spid="29" grpId="0"/>
      <p:bldP spid="30" grpId="0"/>
      <p:bldP spid="32" grpId="0"/>
      <p:bldP spid="33" grpId="0"/>
      <p:bldP spid="35" grpId="0"/>
      <p:bldP spid="36" grpId="0"/>
      <p:bldP spid="42" grpId="0"/>
      <p:bldP spid="45" grpId="0"/>
      <p:bldP spid="51" grpId="0"/>
      <p:bldP spid="52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ED5389DC-A203-4E20-96D7-C65C9028F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15" name="Grup 14">
            <a:extLst>
              <a:ext uri="{FF2B5EF4-FFF2-40B4-BE49-F238E27FC236}">
                <a16:creationId xmlns="" xmlns:a16="http://schemas.microsoft.com/office/drawing/2014/main" id="{FBD89DE0-65EB-45CB-B4B2-E2957F78FA6A}"/>
              </a:ext>
            </a:extLst>
          </p:cNvPr>
          <p:cNvGrpSpPr/>
          <p:nvPr/>
        </p:nvGrpSpPr>
        <p:grpSpPr>
          <a:xfrm>
            <a:off x="-231329" y="2372431"/>
            <a:ext cx="4008986" cy="3229785"/>
            <a:chOff x="295062" y="3172619"/>
            <a:chExt cx="4008986" cy="3229785"/>
          </a:xfrm>
        </p:grpSpPr>
        <p:pic>
          <p:nvPicPr>
            <p:cNvPr id="18" name="Resim 17">
              <a:extLst>
                <a:ext uri="{FF2B5EF4-FFF2-40B4-BE49-F238E27FC236}">
                  <a16:creationId xmlns="" xmlns:a16="http://schemas.microsoft.com/office/drawing/2014/main" id="{134FFBD0-9E12-42EE-B8E8-2B4CC406B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998" y="3357958"/>
              <a:ext cx="3096835" cy="2971892"/>
            </a:xfrm>
            <a:prstGeom prst="rect">
              <a:avLst/>
            </a:prstGeom>
          </p:spPr>
        </p:pic>
        <p:graphicFrame>
          <p:nvGraphicFramePr>
            <p:cNvPr id="19" name="Grafik 18">
              <a:extLst>
                <a:ext uri="{FF2B5EF4-FFF2-40B4-BE49-F238E27FC236}">
                  <a16:creationId xmlns="" xmlns:a16="http://schemas.microsoft.com/office/drawing/2014/main" id="{4E27A411-71C6-4950-973B-93E4F27DAD9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34710945"/>
                </p:ext>
              </p:extLst>
            </p:nvPr>
          </p:nvGraphicFramePr>
          <p:xfrm>
            <a:off x="295062" y="3428885"/>
            <a:ext cx="4008986" cy="29735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0" name="Metin kutusu 19">
              <a:extLst>
                <a:ext uri="{FF2B5EF4-FFF2-40B4-BE49-F238E27FC236}">
                  <a16:creationId xmlns="" xmlns:a16="http://schemas.microsoft.com/office/drawing/2014/main" id="{AA3E9403-9FC9-4F02-BC44-E2EE638C2E7E}"/>
                </a:ext>
              </a:extLst>
            </p:cNvPr>
            <p:cNvSpPr txBox="1"/>
            <p:nvPr/>
          </p:nvSpPr>
          <p:spPr>
            <a:xfrm>
              <a:off x="1193019" y="3172619"/>
              <a:ext cx="20428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dirty="0">
                  <a:solidFill>
                    <a:srgbClr val="00205C"/>
                  </a:solidFill>
                  <a:latin typeface="Gotham Bold" pitchFamily="50" charset="0"/>
                </a:rPr>
                <a:t>Toplam Öğrenci: </a:t>
              </a:r>
              <a:r>
                <a:rPr lang="tr-TR" sz="1600" dirty="0" smtClean="0">
                  <a:solidFill>
                    <a:srgbClr val="00205C"/>
                  </a:solidFill>
                  <a:latin typeface="Gotham Bold" pitchFamily="50" charset="0"/>
                </a:rPr>
                <a:t>2271</a:t>
              </a:r>
              <a:endParaRPr lang="tr-TR" sz="1600" dirty="0">
                <a:solidFill>
                  <a:srgbClr val="00205C"/>
                </a:solidFill>
                <a:latin typeface="Gotham Bold" pitchFamily="50" charset="0"/>
              </a:endParaRPr>
            </a:p>
          </p:txBody>
        </p:sp>
      </p:grpSp>
      <p:grpSp>
        <p:nvGrpSpPr>
          <p:cNvPr id="28" name="Grup 27">
            <a:extLst>
              <a:ext uri="{FF2B5EF4-FFF2-40B4-BE49-F238E27FC236}">
                <a16:creationId xmlns="" xmlns:a16="http://schemas.microsoft.com/office/drawing/2014/main" id="{CEEDFEFC-2A40-4FE9-BBD5-B9EC1D0CCCAD}"/>
              </a:ext>
            </a:extLst>
          </p:cNvPr>
          <p:cNvGrpSpPr/>
          <p:nvPr/>
        </p:nvGrpSpPr>
        <p:grpSpPr>
          <a:xfrm>
            <a:off x="3498446" y="2258428"/>
            <a:ext cx="4152327" cy="3497834"/>
            <a:chOff x="3690841" y="2126995"/>
            <a:chExt cx="4413843" cy="3718130"/>
          </a:xfrm>
        </p:grpSpPr>
        <p:graphicFrame>
          <p:nvGraphicFramePr>
            <p:cNvPr id="6" name="Grafik 5">
              <a:extLst>
                <a:ext uri="{FF2B5EF4-FFF2-40B4-BE49-F238E27FC236}">
                  <a16:creationId xmlns="" xmlns:a16="http://schemas.microsoft.com/office/drawing/2014/main" id="{9A6E542F-D6F4-4F44-BFE7-79853A7A479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587209536"/>
                </p:ext>
              </p:extLst>
            </p:nvPr>
          </p:nvGraphicFramePr>
          <p:xfrm>
            <a:off x="3948450" y="2126995"/>
            <a:ext cx="3937126" cy="36723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5" name="Dikdörtgen: Köşeleri Yuvarlatılmış 24">
              <a:extLst>
                <a:ext uri="{FF2B5EF4-FFF2-40B4-BE49-F238E27FC236}">
                  <a16:creationId xmlns="" xmlns:a16="http://schemas.microsoft.com/office/drawing/2014/main" id="{105705A2-2F57-4D3E-88F3-F76CCC6236E1}"/>
                </a:ext>
              </a:extLst>
            </p:cNvPr>
            <p:cNvSpPr/>
            <p:nvPr/>
          </p:nvSpPr>
          <p:spPr>
            <a:xfrm>
              <a:off x="3690841" y="2380120"/>
              <a:ext cx="4413843" cy="3465005"/>
            </a:xfrm>
            <a:custGeom>
              <a:avLst/>
              <a:gdLst>
                <a:gd name="connsiteX0" fmla="*/ 0 w 4413843"/>
                <a:gd name="connsiteY0" fmla="*/ 571162 h 3426906"/>
                <a:gd name="connsiteX1" fmla="*/ 571162 w 4413843"/>
                <a:gd name="connsiteY1" fmla="*/ 0 h 3426906"/>
                <a:gd name="connsiteX2" fmla="*/ 3842681 w 4413843"/>
                <a:gd name="connsiteY2" fmla="*/ 0 h 3426906"/>
                <a:gd name="connsiteX3" fmla="*/ 4413843 w 4413843"/>
                <a:gd name="connsiteY3" fmla="*/ 571162 h 3426906"/>
                <a:gd name="connsiteX4" fmla="*/ 4413843 w 4413843"/>
                <a:gd name="connsiteY4" fmla="*/ 2855744 h 3426906"/>
                <a:gd name="connsiteX5" fmla="*/ 3842681 w 4413843"/>
                <a:gd name="connsiteY5" fmla="*/ 3426906 h 3426906"/>
                <a:gd name="connsiteX6" fmla="*/ 571162 w 4413843"/>
                <a:gd name="connsiteY6" fmla="*/ 3426906 h 3426906"/>
                <a:gd name="connsiteX7" fmla="*/ 0 w 4413843"/>
                <a:gd name="connsiteY7" fmla="*/ 2855744 h 3426906"/>
                <a:gd name="connsiteX8" fmla="*/ 0 w 4413843"/>
                <a:gd name="connsiteY8" fmla="*/ 571162 h 3426906"/>
                <a:gd name="connsiteX0" fmla="*/ 571162 w 4413843"/>
                <a:gd name="connsiteY0" fmla="*/ 0 h 3426906"/>
                <a:gd name="connsiteX1" fmla="*/ 3842681 w 4413843"/>
                <a:gd name="connsiteY1" fmla="*/ 0 h 3426906"/>
                <a:gd name="connsiteX2" fmla="*/ 4413843 w 4413843"/>
                <a:gd name="connsiteY2" fmla="*/ 571162 h 3426906"/>
                <a:gd name="connsiteX3" fmla="*/ 4413843 w 4413843"/>
                <a:gd name="connsiteY3" fmla="*/ 2855744 h 3426906"/>
                <a:gd name="connsiteX4" fmla="*/ 3842681 w 4413843"/>
                <a:gd name="connsiteY4" fmla="*/ 3426906 h 3426906"/>
                <a:gd name="connsiteX5" fmla="*/ 571162 w 4413843"/>
                <a:gd name="connsiteY5" fmla="*/ 3426906 h 3426906"/>
                <a:gd name="connsiteX6" fmla="*/ 0 w 4413843"/>
                <a:gd name="connsiteY6" fmla="*/ 2855744 h 3426906"/>
                <a:gd name="connsiteX7" fmla="*/ 0 w 4413843"/>
                <a:gd name="connsiteY7" fmla="*/ 571162 h 3426906"/>
                <a:gd name="connsiteX8" fmla="*/ 662602 w 4413843"/>
                <a:gd name="connsiteY8" fmla="*/ 91440 h 3426906"/>
                <a:gd name="connsiteX0" fmla="*/ 571162 w 4413843"/>
                <a:gd name="connsiteY0" fmla="*/ 0 h 3426906"/>
                <a:gd name="connsiteX1" fmla="*/ 3842681 w 4413843"/>
                <a:gd name="connsiteY1" fmla="*/ 0 h 3426906"/>
                <a:gd name="connsiteX2" fmla="*/ 4413843 w 4413843"/>
                <a:gd name="connsiteY2" fmla="*/ 571162 h 3426906"/>
                <a:gd name="connsiteX3" fmla="*/ 4413843 w 4413843"/>
                <a:gd name="connsiteY3" fmla="*/ 2855744 h 3426906"/>
                <a:gd name="connsiteX4" fmla="*/ 3842681 w 4413843"/>
                <a:gd name="connsiteY4" fmla="*/ 3426906 h 3426906"/>
                <a:gd name="connsiteX5" fmla="*/ 571162 w 4413843"/>
                <a:gd name="connsiteY5" fmla="*/ 3426906 h 3426906"/>
                <a:gd name="connsiteX6" fmla="*/ 0 w 4413843"/>
                <a:gd name="connsiteY6" fmla="*/ 2855744 h 3426906"/>
                <a:gd name="connsiteX7" fmla="*/ 0 w 4413843"/>
                <a:gd name="connsiteY7" fmla="*/ 571162 h 3426906"/>
                <a:gd name="connsiteX8" fmla="*/ 662602 w 4413843"/>
                <a:gd name="connsiteY8" fmla="*/ 91440 h 3426906"/>
                <a:gd name="connsiteX9" fmla="*/ 571162 w 4413843"/>
                <a:gd name="connsiteY9" fmla="*/ 0 h 3426906"/>
                <a:gd name="connsiteX0" fmla="*/ 3842681 w 4413843"/>
                <a:gd name="connsiteY0" fmla="*/ 0 h 3426906"/>
                <a:gd name="connsiteX1" fmla="*/ 4413843 w 4413843"/>
                <a:gd name="connsiteY1" fmla="*/ 571162 h 3426906"/>
                <a:gd name="connsiteX2" fmla="*/ 4413843 w 4413843"/>
                <a:gd name="connsiteY2" fmla="*/ 2855744 h 3426906"/>
                <a:gd name="connsiteX3" fmla="*/ 3842681 w 4413843"/>
                <a:gd name="connsiteY3" fmla="*/ 3426906 h 3426906"/>
                <a:gd name="connsiteX4" fmla="*/ 571162 w 4413843"/>
                <a:gd name="connsiteY4" fmla="*/ 3426906 h 3426906"/>
                <a:gd name="connsiteX5" fmla="*/ 0 w 4413843"/>
                <a:gd name="connsiteY5" fmla="*/ 2855744 h 3426906"/>
                <a:gd name="connsiteX6" fmla="*/ 0 w 4413843"/>
                <a:gd name="connsiteY6" fmla="*/ 571162 h 3426906"/>
                <a:gd name="connsiteX7" fmla="*/ 662602 w 4413843"/>
                <a:gd name="connsiteY7" fmla="*/ 91440 h 3426906"/>
                <a:gd name="connsiteX8" fmla="*/ 571162 w 4413843"/>
                <a:gd name="connsiteY8" fmla="*/ 0 h 3426906"/>
                <a:gd name="connsiteX9" fmla="*/ 3934121 w 4413843"/>
                <a:gd name="connsiteY9" fmla="*/ 91440 h 3426906"/>
                <a:gd name="connsiteX0" fmla="*/ 3842681 w 4413843"/>
                <a:gd name="connsiteY0" fmla="*/ 0 h 3426906"/>
                <a:gd name="connsiteX1" fmla="*/ 4413843 w 4413843"/>
                <a:gd name="connsiteY1" fmla="*/ 571162 h 3426906"/>
                <a:gd name="connsiteX2" fmla="*/ 4413843 w 4413843"/>
                <a:gd name="connsiteY2" fmla="*/ 2855744 h 3426906"/>
                <a:gd name="connsiteX3" fmla="*/ 3842681 w 4413843"/>
                <a:gd name="connsiteY3" fmla="*/ 3426906 h 3426906"/>
                <a:gd name="connsiteX4" fmla="*/ 571162 w 4413843"/>
                <a:gd name="connsiteY4" fmla="*/ 3426906 h 3426906"/>
                <a:gd name="connsiteX5" fmla="*/ 0 w 4413843"/>
                <a:gd name="connsiteY5" fmla="*/ 2855744 h 3426906"/>
                <a:gd name="connsiteX6" fmla="*/ 0 w 4413843"/>
                <a:gd name="connsiteY6" fmla="*/ 571162 h 3426906"/>
                <a:gd name="connsiteX7" fmla="*/ 662602 w 4413843"/>
                <a:gd name="connsiteY7" fmla="*/ 91440 h 3426906"/>
                <a:gd name="connsiteX8" fmla="*/ 571162 w 4413843"/>
                <a:gd name="connsiteY8" fmla="*/ 0 h 3426906"/>
                <a:gd name="connsiteX9" fmla="*/ 3934121 w 4413843"/>
                <a:gd name="connsiteY9" fmla="*/ 91440 h 3426906"/>
                <a:gd name="connsiteX10" fmla="*/ 3842681 w 4413843"/>
                <a:gd name="connsiteY10" fmla="*/ 0 h 3426906"/>
                <a:gd name="connsiteX0" fmla="*/ 3842681 w 4413843"/>
                <a:gd name="connsiteY0" fmla="*/ 19732 h 3446638"/>
                <a:gd name="connsiteX1" fmla="*/ 4413843 w 4413843"/>
                <a:gd name="connsiteY1" fmla="*/ 590894 h 3446638"/>
                <a:gd name="connsiteX2" fmla="*/ 4413843 w 4413843"/>
                <a:gd name="connsiteY2" fmla="*/ 2875476 h 3446638"/>
                <a:gd name="connsiteX3" fmla="*/ 3842681 w 4413843"/>
                <a:gd name="connsiteY3" fmla="*/ 3446638 h 3446638"/>
                <a:gd name="connsiteX4" fmla="*/ 571162 w 4413843"/>
                <a:gd name="connsiteY4" fmla="*/ 3446638 h 3446638"/>
                <a:gd name="connsiteX5" fmla="*/ 0 w 4413843"/>
                <a:gd name="connsiteY5" fmla="*/ 2875476 h 3446638"/>
                <a:gd name="connsiteX6" fmla="*/ 0 w 4413843"/>
                <a:gd name="connsiteY6" fmla="*/ 590894 h 3446638"/>
                <a:gd name="connsiteX7" fmla="*/ 662602 w 4413843"/>
                <a:gd name="connsiteY7" fmla="*/ 111172 h 3446638"/>
                <a:gd name="connsiteX8" fmla="*/ 571162 w 4413843"/>
                <a:gd name="connsiteY8" fmla="*/ 19732 h 3446638"/>
                <a:gd name="connsiteX9" fmla="*/ 1223859 w 4413843"/>
                <a:gd name="connsiteY9" fmla="*/ 6576 h 3446638"/>
                <a:gd name="connsiteX10" fmla="*/ 3934121 w 4413843"/>
                <a:gd name="connsiteY10" fmla="*/ 111172 h 3446638"/>
                <a:gd name="connsiteX11" fmla="*/ 3842681 w 4413843"/>
                <a:gd name="connsiteY11" fmla="*/ 19732 h 3446638"/>
                <a:gd name="connsiteX0" fmla="*/ 3934121 w 4413843"/>
                <a:gd name="connsiteY0" fmla="*/ 101199 h 3436665"/>
                <a:gd name="connsiteX1" fmla="*/ 3842681 w 4413843"/>
                <a:gd name="connsiteY1" fmla="*/ 9759 h 3436665"/>
                <a:gd name="connsiteX2" fmla="*/ 4413843 w 4413843"/>
                <a:gd name="connsiteY2" fmla="*/ 580921 h 3436665"/>
                <a:gd name="connsiteX3" fmla="*/ 4413843 w 4413843"/>
                <a:gd name="connsiteY3" fmla="*/ 2865503 h 3436665"/>
                <a:gd name="connsiteX4" fmla="*/ 3842681 w 4413843"/>
                <a:gd name="connsiteY4" fmla="*/ 3436665 h 3436665"/>
                <a:gd name="connsiteX5" fmla="*/ 571162 w 4413843"/>
                <a:gd name="connsiteY5" fmla="*/ 3436665 h 3436665"/>
                <a:gd name="connsiteX6" fmla="*/ 0 w 4413843"/>
                <a:gd name="connsiteY6" fmla="*/ 2865503 h 3436665"/>
                <a:gd name="connsiteX7" fmla="*/ 0 w 4413843"/>
                <a:gd name="connsiteY7" fmla="*/ 580921 h 3436665"/>
                <a:gd name="connsiteX8" fmla="*/ 662602 w 4413843"/>
                <a:gd name="connsiteY8" fmla="*/ 101199 h 3436665"/>
                <a:gd name="connsiteX9" fmla="*/ 571162 w 4413843"/>
                <a:gd name="connsiteY9" fmla="*/ 9759 h 3436665"/>
                <a:gd name="connsiteX10" fmla="*/ 1315299 w 4413843"/>
                <a:gd name="connsiteY10" fmla="*/ 88043 h 3436665"/>
                <a:gd name="connsiteX0" fmla="*/ 3934121 w 4413843"/>
                <a:gd name="connsiteY0" fmla="*/ 91440 h 3426906"/>
                <a:gd name="connsiteX1" fmla="*/ 3842681 w 4413843"/>
                <a:gd name="connsiteY1" fmla="*/ 0 h 3426906"/>
                <a:gd name="connsiteX2" fmla="*/ 4413843 w 4413843"/>
                <a:gd name="connsiteY2" fmla="*/ 571162 h 3426906"/>
                <a:gd name="connsiteX3" fmla="*/ 4413843 w 4413843"/>
                <a:gd name="connsiteY3" fmla="*/ 2855744 h 3426906"/>
                <a:gd name="connsiteX4" fmla="*/ 3842681 w 4413843"/>
                <a:gd name="connsiteY4" fmla="*/ 3426906 h 3426906"/>
                <a:gd name="connsiteX5" fmla="*/ 571162 w 4413843"/>
                <a:gd name="connsiteY5" fmla="*/ 3426906 h 3426906"/>
                <a:gd name="connsiteX6" fmla="*/ 0 w 4413843"/>
                <a:gd name="connsiteY6" fmla="*/ 2855744 h 3426906"/>
                <a:gd name="connsiteX7" fmla="*/ 0 w 4413843"/>
                <a:gd name="connsiteY7" fmla="*/ 571162 h 3426906"/>
                <a:gd name="connsiteX8" fmla="*/ 662602 w 4413843"/>
                <a:gd name="connsiteY8" fmla="*/ 91440 h 3426906"/>
                <a:gd name="connsiteX9" fmla="*/ 571162 w 4413843"/>
                <a:gd name="connsiteY9" fmla="*/ 0 h 3426906"/>
                <a:gd name="connsiteX0" fmla="*/ 3934121 w 4413843"/>
                <a:gd name="connsiteY0" fmla="*/ 91440 h 3426906"/>
                <a:gd name="connsiteX1" fmla="*/ 3842681 w 4413843"/>
                <a:gd name="connsiteY1" fmla="*/ 0 h 3426906"/>
                <a:gd name="connsiteX2" fmla="*/ 4413843 w 4413843"/>
                <a:gd name="connsiteY2" fmla="*/ 571162 h 3426906"/>
                <a:gd name="connsiteX3" fmla="*/ 4413843 w 4413843"/>
                <a:gd name="connsiteY3" fmla="*/ 2855744 h 3426906"/>
                <a:gd name="connsiteX4" fmla="*/ 3842681 w 4413843"/>
                <a:gd name="connsiteY4" fmla="*/ 3426906 h 3426906"/>
                <a:gd name="connsiteX5" fmla="*/ 571162 w 4413843"/>
                <a:gd name="connsiteY5" fmla="*/ 3426906 h 3426906"/>
                <a:gd name="connsiteX6" fmla="*/ 0 w 4413843"/>
                <a:gd name="connsiteY6" fmla="*/ 2855744 h 3426906"/>
                <a:gd name="connsiteX7" fmla="*/ 0 w 4413843"/>
                <a:gd name="connsiteY7" fmla="*/ 571162 h 3426906"/>
                <a:gd name="connsiteX8" fmla="*/ 662602 w 4413843"/>
                <a:gd name="connsiteY8" fmla="*/ 91440 h 3426906"/>
                <a:gd name="connsiteX0" fmla="*/ 3934121 w 4413843"/>
                <a:gd name="connsiteY0" fmla="*/ 119213 h 3454679"/>
                <a:gd name="connsiteX1" fmla="*/ 3842681 w 4413843"/>
                <a:gd name="connsiteY1" fmla="*/ 27773 h 3454679"/>
                <a:gd name="connsiteX2" fmla="*/ 4413843 w 4413843"/>
                <a:gd name="connsiteY2" fmla="*/ 598935 h 3454679"/>
                <a:gd name="connsiteX3" fmla="*/ 4413843 w 4413843"/>
                <a:gd name="connsiteY3" fmla="*/ 2883517 h 3454679"/>
                <a:gd name="connsiteX4" fmla="*/ 3842681 w 4413843"/>
                <a:gd name="connsiteY4" fmla="*/ 3454679 h 3454679"/>
                <a:gd name="connsiteX5" fmla="*/ 571162 w 4413843"/>
                <a:gd name="connsiteY5" fmla="*/ 3454679 h 3454679"/>
                <a:gd name="connsiteX6" fmla="*/ 0 w 4413843"/>
                <a:gd name="connsiteY6" fmla="*/ 2883517 h 3454679"/>
                <a:gd name="connsiteX7" fmla="*/ 0 w 4413843"/>
                <a:gd name="connsiteY7" fmla="*/ 598935 h 3454679"/>
                <a:gd name="connsiteX8" fmla="*/ 500677 w 4413843"/>
                <a:gd name="connsiteY8" fmla="*/ 14438 h 3454679"/>
                <a:gd name="connsiteX0" fmla="*/ 3934121 w 4413843"/>
                <a:gd name="connsiteY0" fmla="*/ 105362 h 3440828"/>
                <a:gd name="connsiteX1" fmla="*/ 3842681 w 4413843"/>
                <a:gd name="connsiteY1" fmla="*/ 13922 h 3440828"/>
                <a:gd name="connsiteX2" fmla="*/ 4413843 w 4413843"/>
                <a:gd name="connsiteY2" fmla="*/ 585084 h 3440828"/>
                <a:gd name="connsiteX3" fmla="*/ 4413843 w 4413843"/>
                <a:gd name="connsiteY3" fmla="*/ 2869666 h 3440828"/>
                <a:gd name="connsiteX4" fmla="*/ 3842681 w 4413843"/>
                <a:gd name="connsiteY4" fmla="*/ 3440828 h 3440828"/>
                <a:gd name="connsiteX5" fmla="*/ 571162 w 4413843"/>
                <a:gd name="connsiteY5" fmla="*/ 3440828 h 3440828"/>
                <a:gd name="connsiteX6" fmla="*/ 0 w 4413843"/>
                <a:gd name="connsiteY6" fmla="*/ 2869666 h 3440828"/>
                <a:gd name="connsiteX7" fmla="*/ 0 w 4413843"/>
                <a:gd name="connsiteY7" fmla="*/ 585084 h 3440828"/>
                <a:gd name="connsiteX8" fmla="*/ 500677 w 4413843"/>
                <a:gd name="connsiteY8" fmla="*/ 587 h 3440828"/>
                <a:gd name="connsiteX0" fmla="*/ 3842681 w 4413843"/>
                <a:gd name="connsiteY0" fmla="*/ 13922 h 3440828"/>
                <a:gd name="connsiteX1" fmla="*/ 4413843 w 4413843"/>
                <a:gd name="connsiteY1" fmla="*/ 585084 h 3440828"/>
                <a:gd name="connsiteX2" fmla="*/ 4413843 w 4413843"/>
                <a:gd name="connsiteY2" fmla="*/ 2869666 h 3440828"/>
                <a:gd name="connsiteX3" fmla="*/ 3842681 w 4413843"/>
                <a:gd name="connsiteY3" fmla="*/ 3440828 h 3440828"/>
                <a:gd name="connsiteX4" fmla="*/ 571162 w 4413843"/>
                <a:gd name="connsiteY4" fmla="*/ 3440828 h 3440828"/>
                <a:gd name="connsiteX5" fmla="*/ 0 w 4413843"/>
                <a:gd name="connsiteY5" fmla="*/ 2869666 h 3440828"/>
                <a:gd name="connsiteX6" fmla="*/ 0 w 4413843"/>
                <a:gd name="connsiteY6" fmla="*/ 585084 h 3440828"/>
                <a:gd name="connsiteX7" fmla="*/ 500677 w 4413843"/>
                <a:gd name="connsiteY7" fmla="*/ 587 h 3440828"/>
                <a:gd name="connsiteX0" fmla="*/ 4018894 w 4413843"/>
                <a:gd name="connsiteY0" fmla="*/ 0 h 3460243"/>
                <a:gd name="connsiteX1" fmla="*/ 4413843 w 4413843"/>
                <a:gd name="connsiteY1" fmla="*/ 604499 h 3460243"/>
                <a:gd name="connsiteX2" fmla="*/ 4413843 w 4413843"/>
                <a:gd name="connsiteY2" fmla="*/ 2889081 h 3460243"/>
                <a:gd name="connsiteX3" fmla="*/ 3842681 w 4413843"/>
                <a:gd name="connsiteY3" fmla="*/ 3460243 h 3460243"/>
                <a:gd name="connsiteX4" fmla="*/ 571162 w 4413843"/>
                <a:gd name="connsiteY4" fmla="*/ 3460243 h 3460243"/>
                <a:gd name="connsiteX5" fmla="*/ 0 w 4413843"/>
                <a:gd name="connsiteY5" fmla="*/ 2889081 h 3460243"/>
                <a:gd name="connsiteX6" fmla="*/ 0 w 4413843"/>
                <a:gd name="connsiteY6" fmla="*/ 604499 h 3460243"/>
                <a:gd name="connsiteX7" fmla="*/ 500677 w 4413843"/>
                <a:gd name="connsiteY7" fmla="*/ 20002 h 3460243"/>
                <a:gd name="connsiteX0" fmla="*/ 4018894 w 4413843"/>
                <a:gd name="connsiteY0" fmla="*/ 0 h 3460243"/>
                <a:gd name="connsiteX1" fmla="*/ 4413843 w 4413843"/>
                <a:gd name="connsiteY1" fmla="*/ 604499 h 3460243"/>
                <a:gd name="connsiteX2" fmla="*/ 4413843 w 4413843"/>
                <a:gd name="connsiteY2" fmla="*/ 2889081 h 3460243"/>
                <a:gd name="connsiteX3" fmla="*/ 3842681 w 4413843"/>
                <a:gd name="connsiteY3" fmla="*/ 3460243 h 3460243"/>
                <a:gd name="connsiteX4" fmla="*/ 571162 w 4413843"/>
                <a:gd name="connsiteY4" fmla="*/ 3460243 h 3460243"/>
                <a:gd name="connsiteX5" fmla="*/ 0 w 4413843"/>
                <a:gd name="connsiteY5" fmla="*/ 2889081 h 3460243"/>
                <a:gd name="connsiteX6" fmla="*/ 0 w 4413843"/>
                <a:gd name="connsiteY6" fmla="*/ 604499 h 3460243"/>
                <a:gd name="connsiteX7" fmla="*/ 500677 w 4413843"/>
                <a:gd name="connsiteY7" fmla="*/ 20002 h 3460243"/>
                <a:gd name="connsiteX0" fmla="*/ 4018894 w 4413843"/>
                <a:gd name="connsiteY0" fmla="*/ 4352 h 3464595"/>
                <a:gd name="connsiteX1" fmla="*/ 4413843 w 4413843"/>
                <a:gd name="connsiteY1" fmla="*/ 608851 h 3464595"/>
                <a:gd name="connsiteX2" fmla="*/ 4413843 w 4413843"/>
                <a:gd name="connsiteY2" fmla="*/ 2893433 h 3464595"/>
                <a:gd name="connsiteX3" fmla="*/ 3842681 w 4413843"/>
                <a:gd name="connsiteY3" fmla="*/ 3464595 h 3464595"/>
                <a:gd name="connsiteX4" fmla="*/ 571162 w 4413843"/>
                <a:gd name="connsiteY4" fmla="*/ 3464595 h 3464595"/>
                <a:gd name="connsiteX5" fmla="*/ 0 w 4413843"/>
                <a:gd name="connsiteY5" fmla="*/ 2893433 h 3464595"/>
                <a:gd name="connsiteX6" fmla="*/ 0 w 4413843"/>
                <a:gd name="connsiteY6" fmla="*/ 608851 h 3464595"/>
                <a:gd name="connsiteX7" fmla="*/ 472102 w 4413843"/>
                <a:gd name="connsiteY7" fmla="*/ 542 h 3464595"/>
                <a:gd name="connsiteX0" fmla="*/ 4018894 w 4413843"/>
                <a:gd name="connsiteY0" fmla="*/ 3810 h 3464053"/>
                <a:gd name="connsiteX1" fmla="*/ 4413843 w 4413843"/>
                <a:gd name="connsiteY1" fmla="*/ 608309 h 3464053"/>
                <a:gd name="connsiteX2" fmla="*/ 4413843 w 4413843"/>
                <a:gd name="connsiteY2" fmla="*/ 2892891 h 3464053"/>
                <a:gd name="connsiteX3" fmla="*/ 3842681 w 4413843"/>
                <a:gd name="connsiteY3" fmla="*/ 3464053 h 3464053"/>
                <a:gd name="connsiteX4" fmla="*/ 571162 w 4413843"/>
                <a:gd name="connsiteY4" fmla="*/ 3464053 h 3464053"/>
                <a:gd name="connsiteX5" fmla="*/ 0 w 4413843"/>
                <a:gd name="connsiteY5" fmla="*/ 2892891 h 3464053"/>
                <a:gd name="connsiteX6" fmla="*/ 0 w 4413843"/>
                <a:gd name="connsiteY6" fmla="*/ 608309 h 3464053"/>
                <a:gd name="connsiteX7" fmla="*/ 472102 w 4413843"/>
                <a:gd name="connsiteY7" fmla="*/ 0 h 3464053"/>
                <a:gd name="connsiteX0" fmla="*/ 4042445 w 4437394"/>
                <a:gd name="connsiteY0" fmla="*/ 0 h 3460243"/>
                <a:gd name="connsiteX1" fmla="*/ 4437394 w 4437394"/>
                <a:gd name="connsiteY1" fmla="*/ 604499 h 3460243"/>
                <a:gd name="connsiteX2" fmla="*/ 4437394 w 4437394"/>
                <a:gd name="connsiteY2" fmla="*/ 2889081 h 3460243"/>
                <a:gd name="connsiteX3" fmla="*/ 3866232 w 4437394"/>
                <a:gd name="connsiteY3" fmla="*/ 3460243 h 3460243"/>
                <a:gd name="connsiteX4" fmla="*/ 594713 w 4437394"/>
                <a:gd name="connsiteY4" fmla="*/ 3460243 h 3460243"/>
                <a:gd name="connsiteX5" fmla="*/ 23551 w 4437394"/>
                <a:gd name="connsiteY5" fmla="*/ 2889081 h 3460243"/>
                <a:gd name="connsiteX6" fmla="*/ 23551 w 4437394"/>
                <a:gd name="connsiteY6" fmla="*/ 604499 h 3460243"/>
                <a:gd name="connsiteX7" fmla="*/ 305153 w 4437394"/>
                <a:gd name="connsiteY7" fmla="*/ 39053 h 3460243"/>
                <a:gd name="connsiteX0" fmla="*/ 4018894 w 4413843"/>
                <a:gd name="connsiteY0" fmla="*/ 0 h 3460243"/>
                <a:gd name="connsiteX1" fmla="*/ 4413843 w 4413843"/>
                <a:gd name="connsiteY1" fmla="*/ 604499 h 3460243"/>
                <a:gd name="connsiteX2" fmla="*/ 4413843 w 4413843"/>
                <a:gd name="connsiteY2" fmla="*/ 2889081 h 3460243"/>
                <a:gd name="connsiteX3" fmla="*/ 3842681 w 4413843"/>
                <a:gd name="connsiteY3" fmla="*/ 3460243 h 3460243"/>
                <a:gd name="connsiteX4" fmla="*/ 571162 w 4413843"/>
                <a:gd name="connsiteY4" fmla="*/ 3460243 h 3460243"/>
                <a:gd name="connsiteX5" fmla="*/ 0 w 4413843"/>
                <a:gd name="connsiteY5" fmla="*/ 2889081 h 3460243"/>
                <a:gd name="connsiteX6" fmla="*/ 0 w 4413843"/>
                <a:gd name="connsiteY6" fmla="*/ 604499 h 3460243"/>
                <a:gd name="connsiteX7" fmla="*/ 281602 w 4413843"/>
                <a:gd name="connsiteY7" fmla="*/ 39053 h 3460243"/>
                <a:gd name="connsiteX0" fmla="*/ 4018894 w 4413843"/>
                <a:gd name="connsiteY0" fmla="*/ 0 h 3460243"/>
                <a:gd name="connsiteX1" fmla="*/ 4413843 w 4413843"/>
                <a:gd name="connsiteY1" fmla="*/ 604499 h 3460243"/>
                <a:gd name="connsiteX2" fmla="*/ 4413843 w 4413843"/>
                <a:gd name="connsiteY2" fmla="*/ 2889081 h 3460243"/>
                <a:gd name="connsiteX3" fmla="*/ 3842681 w 4413843"/>
                <a:gd name="connsiteY3" fmla="*/ 3460243 h 3460243"/>
                <a:gd name="connsiteX4" fmla="*/ 571162 w 4413843"/>
                <a:gd name="connsiteY4" fmla="*/ 3460243 h 3460243"/>
                <a:gd name="connsiteX5" fmla="*/ 0 w 4413843"/>
                <a:gd name="connsiteY5" fmla="*/ 2889081 h 3460243"/>
                <a:gd name="connsiteX6" fmla="*/ 0 w 4413843"/>
                <a:gd name="connsiteY6" fmla="*/ 604499 h 3460243"/>
                <a:gd name="connsiteX7" fmla="*/ 281602 w 4413843"/>
                <a:gd name="connsiteY7" fmla="*/ 39053 h 3460243"/>
                <a:gd name="connsiteX0" fmla="*/ 4147482 w 4419551"/>
                <a:gd name="connsiteY0" fmla="*/ 0 h 3465005"/>
                <a:gd name="connsiteX1" fmla="*/ 4413843 w 4419551"/>
                <a:gd name="connsiteY1" fmla="*/ 609261 h 3465005"/>
                <a:gd name="connsiteX2" fmla="*/ 4413843 w 4419551"/>
                <a:gd name="connsiteY2" fmla="*/ 2893843 h 3465005"/>
                <a:gd name="connsiteX3" fmla="*/ 3842681 w 4419551"/>
                <a:gd name="connsiteY3" fmla="*/ 3465005 h 3465005"/>
                <a:gd name="connsiteX4" fmla="*/ 571162 w 4419551"/>
                <a:gd name="connsiteY4" fmla="*/ 3465005 h 3465005"/>
                <a:gd name="connsiteX5" fmla="*/ 0 w 4419551"/>
                <a:gd name="connsiteY5" fmla="*/ 2893843 h 3465005"/>
                <a:gd name="connsiteX6" fmla="*/ 0 w 4419551"/>
                <a:gd name="connsiteY6" fmla="*/ 609261 h 3465005"/>
                <a:gd name="connsiteX7" fmla="*/ 281602 w 4419551"/>
                <a:gd name="connsiteY7" fmla="*/ 43815 h 3465005"/>
                <a:gd name="connsiteX0" fmla="*/ 4147482 w 4414163"/>
                <a:gd name="connsiteY0" fmla="*/ 0 h 3465005"/>
                <a:gd name="connsiteX1" fmla="*/ 4413843 w 4414163"/>
                <a:gd name="connsiteY1" fmla="*/ 609261 h 3465005"/>
                <a:gd name="connsiteX2" fmla="*/ 4413843 w 4414163"/>
                <a:gd name="connsiteY2" fmla="*/ 2893843 h 3465005"/>
                <a:gd name="connsiteX3" fmla="*/ 3842681 w 4414163"/>
                <a:gd name="connsiteY3" fmla="*/ 3465005 h 3465005"/>
                <a:gd name="connsiteX4" fmla="*/ 571162 w 4414163"/>
                <a:gd name="connsiteY4" fmla="*/ 3465005 h 3465005"/>
                <a:gd name="connsiteX5" fmla="*/ 0 w 4414163"/>
                <a:gd name="connsiteY5" fmla="*/ 2893843 h 3465005"/>
                <a:gd name="connsiteX6" fmla="*/ 0 w 4414163"/>
                <a:gd name="connsiteY6" fmla="*/ 609261 h 3465005"/>
                <a:gd name="connsiteX7" fmla="*/ 281602 w 4414163"/>
                <a:gd name="connsiteY7" fmla="*/ 43815 h 3465005"/>
                <a:gd name="connsiteX0" fmla="*/ 4147482 w 4413843"/>
                <a:gd name="connsiteY0" fmla="*/ 0 h 3465005"/>
                <a:gd name="connsiteX1" fmla="*/ 4413843 w 4413843"/>
                <a:gd name="connsiteY1" fmla="*/ 609261 h 3465005"/>
                <a:gd name="connsiteX2" fmla="*/ 4413843 w 4413843"/>
                <a:gd name="connsiteY2" fmla="*/ 2893843 h 3465005"/>
                <a:gd name="connsiteX3" fmla="*/ 3842681 w 4413843"/>
                <a:gd name="connsiteY3" fmla="*/ 3465005 h 3465005"/>
                <a:gd name="connsiteX4" fmla="*/ 571162 w 4413843"/>
                <a:gd name="connsiteY4" fmla="*/ 3465005 h 3465005"/>
                <a:gd name="connsiteX5" fmla="*/ 0 w 4413843"/>
                <a:gd name="connsiteY5" fmla="*/ 2893843 h 3465005"/>
                <a:gd name="connsiteX6" fmla="*/ 0 w 4413843"/>
                <a:gd name="connsiteY6" fmla="*/ 609261 h 3465005"/>
                <a:gd name="connsiteX7" fmla="*/ 281602 w 4413843"/>
                <a:gd name="connsiteY7" fmla="*/ 43815 h 346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3843" h="3465005">
                  <a:moveTo>
                    <a:pt x="4147482" y="0"/>
                  </a:moveTo>
                  <a:cubicBezTo>
                    <a:pt x="4386726" y="85725"/>
                    <a:pt x="4413843" y="293817"/>
                    <a:pt x="4413843" y="609261"/>
                  </a:cubicBezTo>
                  <a:lnTo>
                    <a:pt x="4413843" y="2893843"/>
                  </a:lnTo>
                  <a:cubicBezTo>
                    <a:pt x="4413843" y="3209287"/>
                    <a:pt x="4158125" y="3465005"/>
                    <a:pt x="3842681" y="3465005"/>
                  </a:cubicBezTo>
                  <a:lnTo>
                    <a:pt x="571162" y="3465005"/>
                  </a:lnTo>
                  <a:cubicBezTo>
                    <a:pt x="255718" y="3465005"/>
                    <a:pt x="0" y="3209287"/>
                    <a:pt x="0" y="2893843"/>
                  </a:cubicBezTo>
                  <a:lnTo>
                    <a:pt x="0" y="609261"/>
                  </a:lnTo>
                  <a:cubicBezTo>
                    <a:pt x="0" y="293817"/>
                    <a:pt x="12831" y="104776"/>
                    <a:pt x="281602" y="43815"/>
                  </a:cubicBezTo>
                </a:path>
              </a:pathLst>
            </a:custGeom>
            <a:noFill/>
            <a:ln w="19050">
              <a:solidFill>
                <a:srgbClr val="A9936E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29" name="Grup 28">
            <a:extLst>
              <a:ext uri="{FF2B5EF4-FFF2-40B4-BE49-F238E27FC236}">
                <a16:creationId xmlns="" xmlns:a16="http://schemas.microsoft.com/office/drawing/2014/main" id="{AB76E1AC-2F13-4C56-8BCC-CAB7CB7EAF25}"/>
              </a:ext>
            </a:extLst>
          </p:cNvPr>
          <p:cNvGrpSpPr/>
          <p:nvPr/>
        </p:nvGrpSpPr>
        <p:grpSpPr>
          <a:xfrm>
            <a:off x="7880419" y="2259693"/>
            <a:ext cx="4152327" cy="3497831"/>
            <a:chOff x="3690841" y="2126998"/>
            <a:chExt cx="4413843" cy="3718127"/>
          </a:xfrm>
        </p:grpSpPr>
        <p:graphicFrame>
          <p:nvGraphicFramePr>
            <p:cNvPr id="30" name="Grafik 29">
              <a:extLst>
                <a:ext uri="{FF2B5EF4-FFF2-40B4-BE49-F238E27FC236}">
                  <a16:creationId xmlns="" xmlns:a16="http://schemas.microsoft.com/office/drawing/2014/main" id="{E8143EA4-48DD-4770-A73B-AD2547CEA72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04550244"/>
                </p:ext>
              </p:extLst>
            </p:nvPr>
          </p:nvGraphicFramePr>
          <p:xfrm>
            <a:off x="3948450" y="2126998"/>
            <a:ext cx="3937126" cy="367234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31" name="Dikdörtgen: Köşeleri Yuvarlatılmış 24">
              <a:extLst>
                <a:ext uri="{FF2B5EF4-FFF2-40B4-BE49-F238E27FC236}">
                  <a16:creationId xmlns="" xmlns:a16="http://schemas.microsoft.com/office/drawing/2014/main" id="{F1539053-2C4D-429D-92FE-52D1C6F7487B}"/>
                </a:ext>
              </a:extLst>
            </p:cNvPr>
            <p:cNvSpPr/>
            <p:nvPr/>
          </p:nvSpPr>
          <p:spPr>
            <a:xfrm>
              <a:off x="3690841" y="2380120"/>
              <a:ext cx="4413843" cy="3465005"/>
            </a:xfrm>
            <a:custGeom>
              <a:avLst/>
              <a:gdLst>
                <a:gd name="connsiteX0" fmla="*/ 0 w 4413843"/>
                <a:gd name="connsiteY0" fmla="*/ 571162 h 3426906"/>
                <a:gd name="connsiteX1" fmla="*/ 571162 w 4413843"/>
                <a:gd name="connsiteY1" fmla="*/ 0 h 3426906"/>
                <a:gd name="connsiteX2" fmla="*/ 3842681 w 4413843"/>
                <a:gd name="connsiteY2" fmla="*/ 0 h 3426906"/>
                <a:gd name="connsiteX3" fmla="*/ 4413843 w 4413843"/>
                <a:gd name="connsiteY3" fmla="*/ 571162 h 3426906"/>
                <a:gd name="connsiteX4" fmla="*/ 4413843 w 4413843"/>
                <a:gd name="connsiteY4" fmla="*/ 2855744 h 3426906"/>
                <a:gd name="connsiteX5" fmla="*/ 3842681 w 4413843"/>
                <a:gd name="connsiteY5" fmla="*/ 3426906 h 3426906"/>
                <a:gd name="connsiteX6" fmla="*/ 571162 w 4413843"/>
                <a:gd name="connsiteY6" fmla="*/ 3426906 h 3426906"/>
                <a:gd name="connsiteX7" fmla="*/ 0 w 4413843"/>
                <a:gd name="connsiteY7" fmla="*/ 2855744 h 3426906"/>
                <a:gd name="connsiteX8" fmla="*/ 0 w 4413843"/>
                <a:gd name="connsiteY8" fmla="*/ 571162 h 3426906"/>
                <a:gd name="connsiteX0" fmla="*/ 571162 w 4413843"/>
                <a:gd name="connsiteY0" fmla="*/ 0 h 3426906"/>
                <a:gd name="connsiteX1" fmla="*/ 3842681 w 4413843"/>
                <a:gd name="connsiteY1" fmla="*/ 0 h 3426906"/>
                <a:gd name="connsiteX2" fmla="*/ 4413843 w 4413843"/>
                <a:gd name="connsiteY2" fmla="*/ 571162 h 3426906"/>
                <a:gd name="connsiteX3" fmla="*/ 4413843 w 4413843"/>
                <a:gd name="connsiteY3" fmla="*/ 2855744 h 3426906"/>
                <a:gd name="connsiteX4" fmla="*/ 3842681 w 4413843"/>
                <a:gd name="connsiteY4" fmla="*/ 3426906 h 3426906"/>
                <a:gd name="connsiteX5" fmla="*/ 571162 w 4413843"/>
                <a:gd name="connsiteY5" fmla="*/ 3426906 h 3426906"/>
                <a:gd name="connsiteX6" fmla="*/ 0 w 4413843"/>
                <a:gd name="connsiteY6" fmla="*/ 2855744 h 3426906"/>
                <a:gd name="connsiteX7" fmla="*/ 0 w 4413843"/>
                <a:gd name="connsiteY7" fmla="*/ 571162 h 3426906"/>
                <a:gd name="connsiteX8" fmla="*/ 662602 w 4413843"/>
                <a:gd name="connsiteY8" fmla="*/ 91440 h 3426906"/>
                <a:gd name="connsiteX0" fmla="*/ 571162 w 4413843"/>
                <a:gd name="connsiteY0" fmla="*/ 0 h 3426906"/>
                <a:gd name="connsiteX1" fmla="*/ 3842681 w 4413843"/>
                <a:gd name="connsiteY1" fmla="*/ 0 h 3426906"/>
                <a:gd name="connsiteX2" fmla="*/ 4413843 w 4413843"/>
                <a:gd name="connsiteY2" fmla="*/ 571162 h 3426906"/>
                <a:gd name="connsiteX3" fmla="*/ 4413843 w 4413843"/>
                <a:gd name="connsiteY3" fmla="*/ 2855744 h 3426906"/>
                <a:gd name="connsiteX4" fmla="*/ 3842681 w 4413843"/>
                <a:gd name="connsiteY4" fmla="*/ 3426906 h 3426906"/>
                <a:gd name="connsiteX5" fmla="*/ 571162 w 4413843"/>
                <a:gd name="connsiteY5" fmla="*/ 3426906 h 3426906"/>
                <a:gd name="connsiteX6" fmla="*/ 0 w 4413843"/>
                <a:gd name="connsiteY6" fmla="*/ 2855744 h 3426906"/>
                <a:gd name="connsiteX7" fmla="*/ 0 w 4413843"/>
                <a:gd name="connsiteY7" fmla="*/ 571162 h 3426906"/>
                <a:gd name="connsiteX8" fmla="*/ 662602 w 4413843"/>
                <a:gd name="connsiteY8" fmla="*/ 91440 h 3426906"/>
                <a:gd name="connsiteX9" fmla="*/ 571162 w 4413843"/>
                <a:gd name="connsiteY9" fmla="*/ 0 h 3426906"/>
                <a:gd name="connsiteX0" fmla="*/ 3842681 w 4413843"/>
                <a:gd name="connsiteY0" fmla="*/ 0 h 3426906"/>
                <a:gd name="connsiteX1" fmla="*/ 4413843 w 4413843"/>
                <a:gd name="connsiteY1" fmla="*/ 571162 h 3426906"/>
                <a:gd name="connsiteX2" fmla="*/ 4413843 w 4413843"/>
                <a:gd name="connsiteY2" fmla="*/ 2855744 h 3426906"/>
                <a:gd name="connsiteX3" fmla="*/ 3842681 w 4413843"/>
                <a:gd name="connsiteY3" fmla="*/ 3426906 h 3426906"/>
                <a:gd name="connsiteX4" fmla="*/ 571162 w 4413843"/>
                <a:gd name="connsiteY4" fmla="*/ 3426906 h 3426906"/>
                <a:gd name="connsiteX5" fmla="*/ 0 w 4413843"/>
                <a:gd name="connsiteY5" fmla="*/ 2855744 h 3426906"/>
                <a:gd name="connsiteX6" fmla="*/ 0 w 4413843"/>
                <a:gd name="connsiteY6" fmla="*/ 571162 h 3426906"/>
                <a:gd name="connsiteX7" fmla="*/ 662602 w 4413843"/>
                <a:gd name="connsiteY7" fmla="*/ 91440 h 3426906"/>
                <a:gd name="connsiteX8" fmla="*/ 571162 w 4413843"/>
                <a:gd name="connsiteY8" fmla="*/ 0 h 3426906"/>
                <a:gd name="connsiteX9" fmla="*/ 3934121 w 4413843"/>
                <a:gd name="connsiteY9" fmla="*/ 91440 h 3426906"/>
                <a:gd name="connsiteX0" fmla="*/ 3842681 w 4413843"/>
                <a:gd name="connsiteY0" fmla="*/ 0 h 3426906"/>
                <a:gd name="connsiteX1" fmla="*/ 4413843 w 4413843"/>
                <a:gd name="connsiteY1" fmla="*/ 571162 h 3426906"/>
                <a:gd name="connsiteX2" fmla="*/ 4413843 w 4413843"/>
                <a:gd name="connsiteY2" fmla="*/ 2855744 h 3426906"/>
                <a:gd name="connsiteX3" fmla="*/ 3842681 w 4413843"/>
                <a:gd name="connsiteY3" fmla="*/ 3426906 h 3426906"/>
                <a:gd name="connsiteX4" fmla="*/ 571162 w 4413843"/>
                <a:gd name="connsiteY4" fmla="*/ 3426906 h 3426906"/>
                <a:gd name="connsiteX5" fmla="*/ 0 w 4413843"/>
                <a:gd name="connsiteY5" fmla="*/ 2855744 h 3426906"/>
                <a:gd name="connsiteX6" fmla="*/ 0 w 4413843"/>
                <a:gd name="connsiteY6" fmla="*/ 571162 h 3426906"/>
                <a:gd name="connsiteX7" fmla="*/ 662602 w 4413843"/>
                <a:gd name="connsiteY7" fmla="*/ 91440 h 3426906"/>
                <a:gd name="connsiteX8" fmla="*/ 571162 w 4413843"/>
                <a:gd name="connsiteY8" fmla="*/ 0 h 3426906"/>
                <a:gd name="connsiteX9" fmla="*/ 3934121 w 4413843"/>
                <a:gd name="connsiteY9" fmla="*/ 91440 h 3426906"/>
                <a:gd name="connsiteX10" fmla="*/ 3842681 w 4413843"/>
                <a:gd name="connsiteY10" fmla="*/ 0 h 3426906"/>
                <a:gd name="connsiteX0" fmla="*/ 3842681 w 4413843"/>
                <a:gd name="connsiteY0" fmla="*/ 19732 h 3446638"/>
                <a:gd name="connsiteX1" fmla="*/ 4413843 w 4413843"/>
                <a:gd name="connsiteY1" fmla="*/ 590894 h 3446638"/>
                <a:gd name="connsiteX2" fmla="*/ 4413843 w 4413843"/>
                <a:gd name="connsiteY2" fmla="*/ 2875476 h 3446638"/>
                <a:gd name="connsiteX3" fmla="*/ 3842681 w 4413843"/>
                <a:gd name="connsiteY3" fmla="*/ 3446638 h 3446638"/>
                <a:gd name="connsiteX4" fmla="*/ 571162 w 4413843"/>
                <a:gd name="connsiteY4" fmla="*/ 3446638 h 3446638"/>
                <a:gd name="connsiteX5" fmla="*/ 0 w 4413843"/>
                <a:gd name="connsiteY5" fmla="*/ 2875476 h 3446638"/>
                <a:gd name="connsiteX6" fmla="*/ 0 w 4413843"/>
                <a:gd name="connsiteY6" fmla="*/ 590894 h 3446638"/>
                <a:gd name="connsiteX7" fmla="*/ 662602 w 4413843"/>
                <a:gd name="connsiteY7" fmla="*/ 111172 h 3446638"/>
                <a:gd name="connsiteX8" fmla="*/ 571162 w 4413843"/>
                <a:gd name="connsiteY8" fmla="*/ 19732 h 3446638"/>
                <a:gd name="connsiteX9" fmla="*/ 1223859 w 4413843"/>
                <a:gd name="connsiteY9" fmla="*/ 6576 h 3446638"/>
                <a:gd name="connsiteX10" fmla="*/ 3934121 w 4413843"/>
                <a:gd name="connsiteY10" fmla="*/ 111172 h 3446638"/>
                <a:gd name="connsiteX11" fmla="*/ 3842681 w 4413843"/>
                <a:gd name="connsiteY11" fmla="*/ 19732 h 3446638"/>
                <a:gd name="connsiteX0" fmla="*/ 3934121 w 4413843"/>
                <a:gd name="connsiteY0" fmla="*/ 101199 h 3436665"/>
                <a:gd name="connsiteX1" fmla="*/ 3842681 w 4413843"/>
                <a:gd name="connsiteY1" fmla="*/ 9759 h 3436665"/>
                <a:gd name="connsiteX2" fmla="*/ 4413843 w 4413843"/>
                <a:gd name="connsiteY2" fmla="*/ 580921 h 3436665"/>
                <a:gd name="connsiteX3" fmla="*/ 4413843 w 4413843"/>
                <a:gd name="connsiteY3" fmla="*/ 2865503 h 3436665"/>
                <a:gd name="connsiteX4" fmla="*/ 3842681 w 4413843"/>
                <a:gd name="connsiteY4" fmla="*/ 3436665 h 3436665"/>
                <a:gd name="connsiteX5" fmla="*/ 571162 w 4413843"/>
                <a:gd name="connsiteY5" fmla="*/ 3436665 h 3436665"/>
                <a:gd name="connsiteX6" fmla="*/ 0 w 4413843"/>
                <a:gd name="connsiteY6" fmla="*/ 2865503 h 3436665"/>
                <a:gd name="connsiteX7" fmla="*/ 0 w 4413843"/>
                <a:gd name="connsiteY7" fmla="*/ 580921 h 3436665"/>
                <a:gd name="connsiteX8" fmla="*/ 662602 w 4413843"/>
                <a:gd name="connsiteY8" fmla="*/ 101199 h 3436665"/>
                <a:gd name="connsiteX9" fmla="*/ 571162 w 4413843"/>
                <a:gd name="connsiteY9" fmla="*/ 9759 h 3436665"/>
                <a:gd name="connsiteX10" fmla="*/ 1315299 w 4413843"/>
                <a:gd name="connsiteY10" fmla="*/ 88043 h 3436665"/>
                <a:gd name="connsiteX0" fmla="*/ 3934121 w 4413843"/>
                <a:gd name="connsiteY0" fmla="*/ 91440 h 3426906"/>
                <a:gd name="connsiteX1" fmla="*/ 3842681 w 4413843"/>
                <a:gd name="connsiteY1" fmla="*/ 0 h 3426906"/>
                <a:gd name="connsiteX2" fmla="*/ 4413843 w 4413843"/>
                <a:gd name="connsiteY2" fmla="*/ 571162 h 3426906"/>
                <a:gd name="connsiteX3" fmla="*/ 4413843 w 4413843"/>
                <a:gd name="connsiteY3" fmla="*/ 2855744 h 3426906"/>
                <a:gd name="connsiteX4" fmla="*/ 3842681 w 4413843"/>
                <a:gd name="connsiteY4" fmla="*/ 3426906 h 3426906"/>
                <a:gd name="connsiteX5" fmla="*/ 571162 w 4413843"/>
                <a:gd name="connsiteY5" fmla="*/ 3426906 h 3426906"/>
                <a:gd name="connsiteX6" fmla="*/ 0 w 4413843"/>
                <a:gd name="connsiteY6" fmla="*/ 2855744 h 3426906"/>
                <a:gd name="connsiteX7" fmla="*/ 0 w 4413843"/>
                <a:gd name="connsiteY7" fmla="*/ 571162 h 3426906"/>
                <a:gd name="connsiteX8" fmla="*/ 662602 w 4413843"/>
                <a:gd name="connsiteY8" fmla="*/ 91440 h 3426906"/>
                <a:gd name="connsiteX9" fmla="*/ 571162 w 4413843"/>
                <a:gd name="connsiteY9" fmla="*/ 0 h 3426906"/>
                <a:gd name="connsiteX0" fmla="*/ 3934121 w 4413843"/>
                <a:gd name="connsiteY0" fmla="*/ 91440 h 3426906"/>
                <a:gd name="connsiteX1" fmla="*/ 3842681 w 4413843"/>
                <a:gd name="connsiteY1" fmla="*/ 0 h 3426906"/>
                <a:gd name="connsiteX2" fmla="*/ 4413843 w 4413843"/>
                <a:gd name="connsiteY2" fmla="*/ 571162 h 3426906"/>
                <a:gd name="connsiteX3" fmla="*/ 4413843 w 4413843"/>
                <a:gd name="connsiteY3" fmla="*/ 2855744 h 3426906"/>
                <a:gd name="connsiteX4" fmla="*/ 3842681 w 4413843"/>
                <a:gd name="connsiteY4" fmla="*/ 3426906 h 3426906"/>
                <a:gd name="connsiteX5" fmla="*/ 571162 w 4413843"/>
                <a:gd name="connsiteY5" fmla="*/ 3426906 h 3426906"/>
                <a:gd name="connsiteX6" fmla="*/ 0 w 4413843"/>
                <a:gd name="connsiteY6" fmla="*/ 2855744 h 3426906"/>
                <a:gd name="connsiteX7" fmla="*/ 0 w 4413843"/>
                <a:gd name="connsiteY7" fmla="*/ 571162 h 3426906"/>
                <a:gd name="connsiteX8" fmla="*/ 662602 w 4413843"/>
                <a:gd name="connsiteY8" fmla="*/ 91440 h 3426906"/>
                <a:gd name="connsiteX0" fmla="*/ 3934121 w 4413843"/>
                <a:gd name="connsiteY0" fmla="*/ 119213 h 3454679"/>
                <a:gd name="connsiteX1" fmla="*/ 3842681 w 4413843"/>
                <a:gd name="connsiteY1" fmla="*/ 27773 h 3454679"/>
                <a:gd name="connsiteX2" fmla="*/ 4413843 w 4413843"/>
                <a:gd name="connsiteY2" fmla="*/ 598935 h 3454679"/>
                <a:gd name="connsiteX3" fmla="*/ 4413843 w 4413843"/>
                <a:gd name="connsiteY3" fmla="*/ 2883517 h 3454679"/>
                <a:gd name="connsiteX4" fmla="*/ 3842681 w 4413843"/>
                <a:gd name="connsiteY4" fmla="*/ 3454679 h 3454679"/>
                <a:gd name="connsiteX5" fmla="*/ 571162 w 4413843"/>
                <a:gd name="connsiteY5" fmla="*/ 3454679 h 3454679"/>
                <a:gd name="connsiteX6" fmla="*/ 0 w 4413843"/>
                <a:gd name="connsiteY6" fmla="*/ 2883517 h 3454679"/>
                <a:gd name="connsiteX7" fmla="*/ 0 w 4413843"/>
                <a:gd name="connsiteY7" fmla="*/ 598935 h 3454679"/>
                <a:gd name="connsiteX8" fmla="*/ 500677 w 4413843"/>
                <a:gd name="connsiteY8" fmla="*/ 14438 h 3454679"/>
                <a:gd name="connsiteX0" fmla="*/ 3934121 w 4413843"/>
                <a:gd name="connsiteY0" fmla="*/ 105362 h 3440828"/>
                <a:gd name="connsiteX1" fmla="*/ 3842681 w 4413843"/>
                <a:gd name="connsiteY1" fmla="*/ 13922 h 3440828"/>
                <a:gd name="connsiteX2" fmla="*/ 4413843 w 4413843"/>
                <a:gd name="connsiteY2" fmla="*/ 585084 h 3440828"/>
                <a:gd name="connsiteX3" fmla="*/ 4413843 w 4413843"/>
                <a:gd name="connsiteY3" fmla="*/ 2869666 h 3440828"/>
                <a:gd name="connsiteX4" fmla="*/ 3842681 w 4413843"/>
                <a:gd name="connsiteY4" fmla="*/ 3440828 h 3440828"/>
                <a:gd name="connsiteX5" fmla="*/ 571162 w 4413843"/>
                <a:gd name="connsiteY5" fmla="*/ 3440828 h 3440828"/>
                <a:gd name="connsiteX6" fmla="*/ 0 w 4413843"/>
                <a:gd name="connsiteY6" fmla="*/ 2869666 h 3440828"/>
                <a:gd name="connsiteX7" fmla="*/ 0 w 4413843"/>
                <a:gd name="connsiteY7" fmla="*/ 585084 h 3440828"/>
                <a:gd name="connsiteX8" fmla="*/ 500677 w 4413843"/>
                <a:gd name="connsiteY8" fmla="*/ 587 h 3440828"/>
                <a:gd name="connsiteX0" fmla="*/ 3842681 w 4413843"/>
                <a:gd name="connsiteY0" fmla="*/ 13922 h 3440828"/>
                <a:gd name="connsiteX1" fmla="*/ 4413843 w 4413843"/>
                <a:gd name="connsiteY1" fmla="*/ 585084 h 3440828"/>
                <a:gd name="connsiteX2" fmla="*/ 4413843 w 4413843"/>
                <a:gd name="connsiteY2" fmla="*/ 2869666 h 3440828"/>
                <a:gd name="connsiteX3" fmla="*/ 3842681 w 4413843"/>
                <a:gd name="connsiteY3" fmla="*/ 3440828 h 3440828"/>
                <a:gd name="connsiteX4" fmla="*/ 571162 w 4413843"/>
                <a:gd name="connsiteY4" fmla="*/ 3440828 h 3440828"/>
                <a:gd name="connsiteX5" fmla="*/ 0 w 4413843"/>
                <a:gd name="connsiteY5" fmla="*/ 2869666 h 3440828"/>
                <a:gd name="connsiteX6" fmla="*/ 0 w 4413843"/>
                <a:gd name="connsiteY6" fmla="*/ 585084 h 3440828"/>
                <a:gd name="connsiteX7" fmla="*/ 500677 w 4413843"/>
                <a:gd name="connsiteY7" fmla="*/ 587 h 3440828"/>
                <a:gd name="connsiteX0" fmla="*/ 4018894 w 4413843"/>
                <a:gd name="connsiteY0" fmla="*/ 0 h 3460243"/>
                <a:gd name="connsiteX1" fmla="*/ 4413843 w 4413843"/>
                <a:gd name="connsiteY1" fmla="*/ 604499 h 3460243"/>
                <a:gd name="connsiteX2" fmla="*/ 4413843 w 4413843"/>
                <a:gd name="connsiteY2" fmla="*/ 2889081 h 3460243"/>
                <a:gd name="connsiteX3" fmla="*/ 3842681 w 4413843"/>
                <a:gd name="connsiteY3" fmla="*/ 3460243 h 3460243"/>
                <a:gd name="connsiteX4" fmla="*/ 571162 w 4413843"/>
                <a:gd name="connsiteY4" fmla="*/ 3460243 h 3460243"/>
                <a:gd name="connsiteX5" fmla="*/ 0 w 4413843"/>
                <a:gd name="connsiteY5" fmla="*/ 2889081 h 3460243"/>
                <a:gd name="connsiteX6" fmla="*/ 0 w 4413843"/>
                <a:gd name="connsiteY6" fmla="*/ 604499 h 3460243"/>
                <a:gd name="connsiteX7" fmla="*/ 500677 w 4413843"/>
                <a:gd name="connsiteY7" fmla="*/ 20002 h 3460243"/>
                <a:gd name="connsiteX0" fmla="*/ 4018894 w 4413843"/>
                <a:gd name="connsiteY0" fmla="*/ 0 h 3460243"/>
                <a:gd name="connsiteX1" fmla="*/ 4413843 w 4413843"/>
                <a:gd name="connsiteY1" fmla="*/ 604499 h 3460243"/>
                <a:gd name="connsiteX2" fmla="*/ 4413843 w 4413843"/>
                <a:gd name="connsiteY2" fmla="*/ 2889081 h 3460243"/>
                <a:gd name="connsiteX3" fmla="*/ 3842681 w 4413843"/>
                <a:gd name="connsiteY3" fmla="*/ 3460243 h 3460243"/>
                <a:gd name="connsiteX4" fmla="*/ 571162 w 4413843"/>
                <a:gd name="connsiteY4" fmla="*/ 3460243 h 3460243"/>
                <a:gd name="connsiteX5" fmla="*/ 0 w 4413843"/>
                <a:gd name="connsiteY5" fmla="*/ 2889081 h 3460243"/>
                <a:gd name="connsiteX6" fmla="*/ 0 w 4413843"/>
                <a:gd name="connsiteY6" fmla="*/ 604499 h 3460243"/>
                <a:gd name="connsiteX7" fmla="*/ 500677 w 4413843"/>
                <a:gd name="connsiteY7" fmla="*/ 20002 h 3460243"/>
                <a:gd name="connsiteX0" fmla="*/ 4018894 w 4413843"/>
                <a:gd name="connsiteY0" fmla="*/ 4352 h 3464595"/>
                <a:gd name="connsiteX1" fmla="*/ 4413843 w 4413843"/>
                <a:gd name="connsiteY1" fmla="*/ 608851 h 3464595"/>
                <a:gd name="connsiteX2" fmla="*/ 4413843 w 4413843"/>
                <a:gd name="connsiteY2" fmla="*/ 2893433 h 3464595"/>
                <a:gd name="connsiteX3" fmla="*/ 3842681 w 4413843"/>
                <a:gd name="connsiteY3" fmla="*/ 3464595 h 3464595"/>
                <a:gd name="connsiteX4" fmla="*/ 571162 w 4413843"/>
                <a:gd name="connsiteY4" fmla="*/ 3464595 h 3464595"/>
                <a:gd name="connsiteX5" fmla="*/ 0 w 4413843"/>
                <a:gd name="connsiteY5" fmla="*/ 2893433 h 3464595"/>
                <a:gd name="connsiteX6" fmla="*/ 0 w 4413843"/>
                <a:gd name="connsiteY6" fmla="*/ 608851 h 3464595"/>
                <a:gd name="connsiteX7" fmla="*/ 472102 w 4413843"/>
                <a:gd name="connsiteY7" fmla="*/ 542 h 3464595"/>
                <a:gd name="connsiteX0" fmla="*/ 4018894 w 4413843"/>
                <a:gd name="connsiteY0" fmla="*/ 3810 h 3464053"/>
                <a:gd name="connsiteX1" fmla="*/ 4413843 w 4413843"/>
                <a:gd name="connsiteY1" fmla="*/ 608309 h 3464053"/>
                <a:gd name="connsiteX2" fmla="*/ 4413843 w 4413843"/>
                <a:gd name="connsiteY2" fmla="*/ 2892891 h 3464053"/>
                <a:gd name="connsiteX3" fmla="*/ 3842681 w 4413843"/>
                <a:gd name="connsiteY3" fmla="*/ 3464053 h 3464053"/>
                <a:gd name="connsiteX4" fmla="*/ 571162 w 4413843"/>
                <a:gd name="connsiteY4" fmla="*/ 3464053 h 3464053"/>
                <a:gd name="connsiteX5" fmla="*/ 0 w 4413843"/>
                <a:gd name="connsiteY5" fmla="*/ 2892891 h 3464053"/>
                <a:gd name="connsiteX6" fmla="*/ 0 w 4413843"/>
                <a:gd name="connsiteY6" fmla="*/ 608309 h 3464053"/>
                <a:gd name="connsiteX7" fmla="*/ 472102 w 4413843"/>
                <a:gd name="connsiteY7" fmla="*/ 0 h 3464053"/>
                <a:gd name="connsiteX0" fmla="*/ 4042445 w 4437394"/>
                <a:gd name="connsiteY0" fmla="*/ 0 h 3460243"/>
                <a:gd name="connsiteX1" fmla="*/ 4437394 w 4437394"/>
                <a:gd name="connsiteY1" fmla="*/ 604499 h 3460243"/>
                <a:gd name="connsiteX2" fmla="*/ 4437394 w 4437394"/>
                <a:gd name="connsiteY2" fmla="*/ 2889081 h 3460243"/>
                <a:gd name="connsiteX3" fmla="*/ 3866232 w 4437394"/>
                <a:gd name="connsiteY3" fmla="*/ 3460243 h 3460243"/>
                <a:gd name="connsiteX4" fmla="*/ 594713 w 4437394"/>
                <a:gd name="connsiteY4" fmla="*/ 3460243 h 3460243"/>
                <a:gd name="connsiteX5" fmla="*/ 23551 w 4437394"/>
                <a:gd name="connsiteY5" fmla="*/ 2889081 h 3460243"/>
                <a:gd name="connsiteX6" fmla="*/ 23551 w 4437394"/>
                <a:gd name="connsiteY6" fmla="*/ 604499 h 3460243"/>
                <a:gd name="connsiteX7" fmla="*/ 305153 w 4437394"/>
                <a:gd name="connsiteY7" fmla="*/ 39053 h 3460243"/>
                <a:gd name="connsiteX0" fmla="*/ 4018894 w 4413843"/>
                <a:gd name="connsiteY0" fmla="*/ 0 h 3460243"/>
                <a:gd name="connsiteX1" fmla="*/ 4413843 w 4413843"/>
                <a:gd name="connsiteY1" fmla="*/ 604499 h 3460243"/>
                <a:gd name="connsiteX2" fmla="*/ 4413843 w 4413843"/>
                <a:gd name="connsiteY2" fmla="*/ 2889081 h 3460243"/>
                <a:gd name="connsiteX3" fmla="*/ 3842681 w 4413843"/>
                <a:gd name="connsiteY3" fmla="*/ 3460243 h 3460243"/>
                <a:gd name="connsiteX4" fmla="*/ 571162 w 4413843"/>
                <a:gd name="connsiteY4" fmla="*/ 3460243 h 3460243"/>
                <a:gd name="connsiteX5" fmla="*/ 0 w 4413843"/>
                <a:gd name="connsiteY5" fmla="*/ 2889081 h 3460243"/>
                <a:gd name="connsiteX6" fmla="*/ 0 w 4413843"/>
                <a:gd name="connsiteY6" fmla="*/ 604499 h 3460243"/>
                <a:gd name="connsiteX7" fmla="*/ 281602 w 4413843"/>
                <a:gd name="connsiteY7" fmla="*/ 39053 h 3460243"/>
                <a:gd name="connsiteX0" fmla="*/ 4018894 w 4413843"/>
                <a:gd name="connsiteY0" fmla="*/ 0 h 3460243"/>
                <a:gd name="connsiteX1" fmla="*/ 4413843 w 4413843"/>
                <a:gd name="connsiteY1" fmla="*/ 604499 h 3460243"/>
                <a:gd name="connsiteX2" fmla="*/ 4413843 w 4413843"/>
                <a:gd name="connsiteY2" fmla="*/ 2889081 h 3460243"/>
                <a:gd name="connsiteX3" fmla="*/ 3842681 w 4413843"/>
                <a:gd name="connsiteY3" fmla="*/ 3460243 h 3460243"/>
                <a:gd name="connsiteX4" fmla="*/ 571162 w 4413843"/>
                <a:gd name="connsiteY4" fmla="*/ 3460243 h 3460243"/>
                <a:gd name="connsiteX5" fmla="*/ 0 w 4413843"/>
                <a:gd name="connsiteY5" fmla="*/ 2889081 h 3460243"/>
                <a:gd name="connsiteX6" fmla="*/ 0 w 4413843"/>
                <a:gd name="connsiteY6" fmla="*/ 604499 h 3460243"/>
                <a:gd name="connsiteX7" fmla="*/ 281602 w 4413843"/>
                <a:gd name="connsiteY7" fmla="*/ 39053 h 3460243"/>
                <a:gd name="connsiteX0" fmla="*/ 4147482 w 4419551"/>
                <a:gd name="connsiteY0" fmla="*/ 0 h 3465005"/>
                <a:gd name="connsiteX1" fmla="*/ 4413843 w 4419551"/>
                <a:gd name="connsiteY1" fmla="*/ 609261 h 3465005"/>
                <a:gd name="connsiteX2" fmla="*/ 4413843 w 4419551"/>
                <a:gd name="connsiteY2" fmla="*/ 2893843 h 3465005"/>
                <a:gd name="connsiteX3" fmla="*/ 3842681 w 4419551"/>
                <a:gd name="connsiteY3" fmla="*/ 3465005 h 3465005"/>
                <a:gd name="connsiteX4" fmla="*/ 571162 w 4419551"/>
                <a:gd name="connsiteY4" fmla="*/ 3465005 h 3465005"/>
                <a:gd name="connsiteX5" fmla="*/ 0 w 4419551"/>
                <a:gd name="connsiteY5" fmla="*/ 2893843 h 3465005"/>
                <a:gd name="connsiteX6" fmla="*/ 0 w 4419551"/>
                <a:gd name="connsiteY6" fmla="*/ 609261 h 3465005"/>
                <a:gd name="connsiteX7" fmla="*/ 281602 w 4419551"/>
                <a:gd name="connsiteY7" fmla="*/ 43815 h 3465005"/>
                <a:gd name="connsiteX0" fmla="*/ 4147482 w 4414163"/>
                <a:gd name="connsiteY0" fmla="*/ 0 h 3465005"/>
                <a:gd name="connsiteX1" fmla="*/ 4413843 w 4414163"/>
                <a:gd name="connsiteY1" fmla="*/ 609261 h 3465005"/>
                <a:gd name="connsiteX2" fmla="*/ 4413843 w 4414163"/>
                <a:gd name="connsiteY2" fmla="*/ 2893843 h 3465005"/>
                <a:gd name="connsiteX3" fmla="*/ 3842681 w 4414163"/>
                <a:gd name="connsiteY3" fmla="*/ 3465005 h 3465005"/>
                <a:gd name="connsiteX4" fmla="*/ 571162 w 4414163"/>
                <a:gd name="connsiteY4" fmla="*/ 3465005 h 3465005"/>
                <a:gd name="connsiteX5" fmla="*/ 0 w 4414163"/>
                <a:gd name="connsiteY5" fmla="*/ 2893843 h 3465005"/>
                <a:gd name="connsiteX6" fmla="*/ 0 w 4414163"/>
                <a:gd name="connsiteY6" fmla="*/ 609261 h 3465005"/>
                <a:gd name="connsiteX7" fmla="*/ 281602 w 4414163"/>
                <a:gd name="connsiteY7" fmla="*/ 43815 h 3465005"/>
                <a:gd name="connsiteX0" fmla="*/ 4147482 w 4413843"/>
                <a:gd name="connsiteY0" fmla="*/ 0 h 3465005"/>
                <a:gd name="connsiteX1" fmla="*/ 4413843 w 4413843"/>
                <a:gd name="connsiteY1" fmla="*/ 609261 h 3465005"/>
                <a:gd name="connsiteX2" fmla="*/ 4413843 w 4413843"/>
                <a:gd name="connsiteY2" fmla="*/ 2893843 h 3465005"/>
                <a:gd name="connsiteX3" fmla="*/ 3842681 w 4413843"/>
                <a:gd name="connsiteY3" fmla="*/ 3465005 h 3465005"/>
                <a:gd name="connsiteX4" fmla="*/ 571162 w 4413843"/>
                <a:gd name="connsiteY4" fmla="*/ 3465005 h 3465005"/>
                <a:gd name="connsiteX5" fmla="*/ 0 w 4413843"/>
                <a:gd name="connsiteY5" fmla="*/ 2893843 h 3465005"/>
                <a:gd name="connsiteX6" fmla="*/ 0 w 4413843"/>
                <a:gd name="connsiteY6" fmla="*/ 609261 h 3465005"/>
                <a:gd name="connsiteX7" fmla="*/ 281602 w 4413843"/>
                <a:gd name="connsiteY7" fmla="*/ 43815 h 346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3843" h="3465005">
                  <a:moveTo>
                    <a:pt x="4147482" y="0"/>
                  </a:moveTo>
                  <a:cubicBezTo>
                    <a:pt x="4386726" y="85725"/>
                    <a:pt x="4413843" y="293817"/>
                    <a:pt x="4413843" y="609261"/>
                  </a:cubicBezTo>
                  <a:lnTo>
                    <a:pt x="4413843" y="2893843"/>
                  </a:lnTo>
                  <a:cubicBezTo>
                    <a:pt x="4413843" y="3209287"/>
                    <a:pt x="4158125" y="3465005"/>
                    <a:pt x="3842681" y="3465005"/>
                  </a:cubicBezTo>
                  <a:lnTo>
                    <a:pt x="571162" y="3465005"/>
                  </a:lnTo>
                  <a:cubicBezTo>
                    <a:pt x="255718" y="3465005"/>
                    <a:pt x="0" y="3209287"/>
                    <a:pt x="0" y="2893843"/>
                  </a:cubicBezTo>
                  <a:lnTo>
                    <a:pt x="0" y="609261"/>
                  </a:lnTo>
                  <a:cubicBezTo>
                    <a:pt x="0" y="293817"/>
                    <a:pt x="12831" y="104776"/>
                    <a:pt x="281602" y="43815"/>
                  </a:cubicBezTo>
                </a:path>
              </a:pathLst>
            </a:custGeom>
            <a:noFill/>
            <a:ln w="19050">
              <a:solidFill>
                <a:srgbClr val="A9936E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21" name="Grup 20">
            <a:extLst>
              <a:ext uri="{FF2B5EF4-FFF2-40B4-BE49-F238E27FC236}">
                <a16:creationId xmlns="" xmlns:a16="http://schemas.microsoft.com/office/drawing/2014/main" id="{DF8BB529-A10B-418A-B9BE-8DDCABA3A7B1}"/>
              </a:ext>
            </a:extLst>
          </p:cNvPr>
          <p:cNvGrpSpPr/>
          <p:nvPr/>
        </p:nvGrpSpPr>
        <p:grpSpPr>
          <a:xfrm>
            <a:off x="332247" y="0"/>
            <a:ext cx="1192985" cy="1336404"/>
            <a:chOff x="475122" y="43031"/>
            <a:chExt cx="1192985" cy="1336404"/>
          </a:xfrm>
        </p:grpSpPr>
        <p:pic>
          <p:nvPicPr>
            <p:cNvPr id="22" name="Resim 21">
              <a:extLst>
                <a:ext uri="{FF2B5EF4-FFF2-40B4-BE49-F238E27FC236}">
                  <a16:creationId xmlns="" xmlns:a16="http://schemas.microsoft.com/office/drawing/2014/main" id="{41BE66B5-664E-446C-8332-F9B08181F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22" y="43031"/>
              <a:ext cx="1192985" cy="1336404"/>
            </a:xfrm>
            <a:prstGeom prst="rect">
              <a:avLst/>
            </a:prstGeom>
          </p:spPr>
        </p:pic>
        <p:pic>
          <p:nvPicPr>
            <p:cNvPr id="23" name="Resim 22">
              <a:extLst>
                <a:ext uri="{FF2B5EF4-FFF2-40B4-BE49-F238E27FC236}">
                  <a16:creationId xmlns="" xmlns:a16="http://schemas.microsoft.com/office/drawing/2014/main" id="{EBB3446B-67A4-415F-9D47-370F73D7B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841" y="217435"/>
              <a:ext cx="1097545" cy="1097545"/>
            </a:xfrm>
            <a:prstGeom prst="rect">
              <a:avLst/>
            </a:prstGeom>
          </p:spPr>
        </p:pic>
      </p:grpSp>
      <p:pic>
        <p:nvPicPr>
          <p:cNvPr id="24" name="Resim 23">
            <a:extLst>
              <a:ext uri="{FF2B5EF4-FFF2-40B4-BE49-F238E27FC236}">
                <a16:creationId xmlns="" xmlns:a16="http://schemas.microsoft.com/office/drawing/2014/main" id="{BEA1F866-D63E-49BD-B532-E002C6E3601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4" y="311010"/>
            <a:ext cx="818450" cy="819570"/>
          </a:xfrm>
          <a:prstGeom prst="rect">
            <a:avLst/>
          </a:prstGeom>
        </p:spPr>
      </p:pic>
      <p:grpSp>
        <p:nvGrpSpPr>
          <p:cNvPr id="32" name="Grup 31">
            <a:extLst>
              <a:ext uri="{FF2B5EF4-FFF2-40B4-BE49-F238E27FC236}">
                <a16:creationId xmlns="" xmlns:a16="http://schemas.microsoft.com/office/drawing/2014/main" id="{733AF734-FA70-4A1E-988B-68525616AE86}"/>
              </a:ext>
            </a:extLst>
          </p:cNvPr>
          <p:cNvGrpSpPr/>
          <p:nvPr/>
        </p:nvGrpSpPr>
        <p:grpSpPr>
          <a:xfrm>
            <a:off x="0" y="6381355"/>
            <a:ext cx="12192000" cy="461665"/>
            <a:chOff x="0" y="6381355"/>
            <a:chExt cx="12192000" cy="461665"/>
          </a:xfrm>
        </p:grpSpPr>
        <p:cxnSp>
          <p:nvCxnSpPr>
            <p:cNvPr id="33" name="Düz Bağlayıcı 32">
              <a:extLst>
                <a:ext uri="{FF2B5EF4-FFF2-40B4-BE49-F238E27FC236}">
                  <a16:creationId xmlns="" xmlns:a16="http://schemas.microsoft.com/office/drawing/2014/main" id="{5576394B-7668-42BD-8AB6-3048A20ACC17}"/>
                </a:ext>
              </a:extLst>
            </p:cNvPr>
            <p:cNvCxnSpPr/>
            <p:nvPr/>
          </p:nvCxnSpPr>
          <p:spPr>
            <a:xfrm>
              <a:off x="0" y="6610525"/>
              <a:ext cx="12192000" cy="0"/>
            </a:xfrm>
            <a:prstGeom prst="line">
              <a:avLst/>
            </a:prstGeom>
            <a:ln w="28575">
              <a:solidFill>
                <a:srgbClr val="A9936E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Dikdörtgen 33">
              <a:extLst>
                <a:ext uri="{FF2B5EF4-FFF2-40B4-BE49-F238E27FC236}">
                  <a16:creationId xmlns="" xmlns:a16="http://schemas.microsoft.com/office/drawing/2014/main" id="{960F3878-FBDF-48D4-87B1-8EEB9DF7C27F}"/>
                </a:ext>
              </a:extLst>
            </p:cNvPr>
            <p:cNvSpPr/>
            <p:nvPr/>
          </p:nvSpPr>
          <p:spPr>
            <a:xfrm>
              <a:off x="4953125" y="6381355"/>
              <a:ext cx="2266582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tr-TR" sz="1200" dirty="0">
                  <a:solidFill>
                    <a:srgbClr val="00205C"/>
                  </a:solidFill>
                  <a:latin typeface="Gotham Book" panose="02000604040000020004" pitchFamily="50" charset="0"/>
                </a:rPr>
                <a:t>Y.T.Ü. </a:t>
              </a:r>
              <a:r>
                <a:rPr lang="tr-TR" sz="1200" dirty="0" smtClean="0">
                  <a:solidFill>
                    <a:srgbClr val="00205C"/>
                  </a:solidFill>
                  <a:latin typeface="Gotham Book" panose="02000604040000020004" pitchFamily="50" charset="0"/>
                </a:rPr>
                <a:t>MİMARLIK FAKÜLTESİ</a:t>
              </a:r>
              <a:endParaRPr lang="tr-TR" sz="1200" dirty="0">
                <a:solidFill>
                  <a:srgbClr val="00205C"/>
                </a:solidFill>
                <a:latin typeface="Gotham Book" panose="02000604040000020004" pitchFamily="50" charset="0"/>
              </a:endParaRPr>
            </a:p>
            <a:p>
              <a:pPr algn="ctr"/>
              <a:r>
                <a:rPr lang="tr-TR" sz="1200" dirty="0" smtClean="0">
                  <a:solidFill>
                    <a:srgbClr val="00205C"/>
                  </a:solidFill>
                  <a:latin typeface="Gotham Bold" pitchFamily="50" charset="0"/>
                </a:rPr>
                <a:t>MİMARLIK BÖLÜMÜ</a:t>
              </a:r>
              <a:endParaRPr lang="tr-TR" sz="1200" dirty="0">
                <a:solidFill>
                  <a:srgbClr val="00205C"/>
                </a:solidFill>
                <a:latin typeface="Gotham Bold" pitchFamily="50" charset="0"/>
              </a:endParaRPr>
            </a:p>
          </p:txBody>
        </p:sp>
      </p:grpSp>
      <p:sp>
        <p:nvSpPr>
          <p:cNvPr id="36" name="Dikdörtgen 35">
            <a:extLst>
              <a:ext uri="{FF2B5EF4-FFF2-40B4-BE49-F238E27FC236}">
                <a16:creationId xmlns="" xmlns:a16="http://schemas.microsoft.com/office/drawing/2014/main" id="{8511C0E3-E2EA-4A18-8765-771853B4F0CC}"/>
              </a:ext>
            </a:extLst>
          </p:cNvPr>
          <p:cNvSpPr/>
          <p:nvPr/>
        </p:nvSpPr>
        <p:spPr>
          <a:xfrm>
            <a:off x="1620386" y="455167"/>
            <a:ext cx="391806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ok" panose="02000604040000020004" pitchFamily="50" charset="0"/>
              </a:rPr>
              <a:t>EĞİTİM VE ÖĞRETİM</a:t>
            </a:r>
          </a:p>
        </p:txBody>
      </p:sp>
      <p:sp>
        <p:nvSpPr>
          <p:cNvPr id="37" name="Dikdörtgen 36">
            <a:extLst>
              <a:ext uri="{FF2B5EF4-FFF2-40B4-BE49-F238E27FC236}">
                <a16:creationId xmlns="" xmlns:a16="http://schemas.microsoft.com/office/drawing/2014/main" id="{54BC490C-AD5C-4432-AB4E-CBA55DAFB43A}"/>
              </a:ext>
            </a:extLst>
          </p:cNvPr>
          <p:cNvSpPr/>
          <p:nvPr/>
        </p:nvSpPr>
        <p:spPr>
          <a:xfrm>
            <a:off x="1637022" y="825914"/>
            <a:ext cx="9613466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kern="500" spc="-100" dirty="0">
                <a:solidFill>
                  <a:srgbClr val="00205C"/>
                </a:solidFill>
                <a:latin typeface="Gotham Bold" pitchFamily="50" charset="0"/>
              </a:rPr>
              <a:t>EĞİTİM VE ÖĞRETİMİN NİTELİĞİNE İLİŞKİN </a:t>
            </a:r>
            <a:r>
              <a:rPr lang="tr-TR" sz="2800" kern="500" spc="-100" dirty="0" smtClean="0">
                <a:solidFill>
                  <a:srgbClr val="00205C"/>
                </a:solidFill>
                <a:latin typeface="Gotham Bold" pitchFamily="50" charset="0"/>
              </a:rPr>
              <a:t>GÖSTERGELER</a:t>
            </a:r>
          </a:p>
          <a:p>
            <a:pPr>
              <a:lnSpc>
                <a:spcPts val="3000"/>
              </a:lnSpc>
            </a:pPr>
            <a:endParaRPr lang="tr-TR" sz="2800" kern="500" spc="-100" dirty="0">
              <a:solidFill>
                <a:srgbClr val="FF0000"/>
              </a:solidFill>
              <a:latin typeface="Gotham Bold" pitchFamily="50" charset="0"/>
            </a:endParaRPr>
          </a:p>
          <a:p>
            <a:pPr>
              <a:lnSpc>
                <a:spcPts val="3000"/>
              </a:lnSpc>
            </a:pPr>
            <a:endParaRPr lang="tr-TR" sz="2800" kern="500" spc="-100" dirty="0">
              <a:solidFill>
                <a:srgbClr val="00205C"/>
              </a:solidFill>
              <a:latin typeface="Gotham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76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ED5389DC-A203-4E20-96D7-C65C9028F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="" xmlns:a16="http://schemas.microsoft.com/office/drawing/2014/main" id="{57C9C797-1D55-493A-AF93-0DC81812E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16" y="1657495"/>
            <a:ext cx="4689476" cy="2022068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="" xmlns:a16="http://schemas.microsoft.com/office/drawing/2014/main" id="{2759D8D2-2C05-40AB-A6CC-708E7EC47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16" y="3732464"/>
            <a:ext cx="4689476" cy="2136795"/>
          </a:xfrm>
          <a:prstGeom prst="rect">
            <a:avLst/>
          </a:prstGeom>
        </p:spPr>
      </p:pic>
      <p:pic>
        <p:nvPicPr>
          <p:cNvPr id="24" name="Resim 23">
            <a:extLst>
              <a:ext uri="{FF2B5EF4-FFF2-40B4-BE49-F238E27FC236}">
                <a16:creationId xmlns="" xmlns:a16="http://schemas.microsoft.com/office/drawing/2014/main" id="{C7EFD417-C7BC-420A-915A-1592217B03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486" y="1288805"/>
            <a:ext cx="4689476" cy="2007727"/>
          </a:xfrm>
          <a:prstGeom prst="rect">
            <a:avLst/>
          </a:prstGeom>
        </p:spPr>
      </p:pic>
      <p:pic>
        <p:nvPicPr>
          <p:cNvPr id="26" name="Resim 25">
            <a:extLst>
              <a:ext uri="{FF2B5EF4-FFF2-40B4-BE49-F238E27FC236}">
                <a16:creationId xmlns="" xmlns:a16="http://schemas.microsoft.com/office/drawing/2014/main" id="{5C22419E-0E8D-473C-AF57-B6ACCD171F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154" y="3506393"/>
            <a:ext cx="4524139" cy="1949488"/>
          </a:xfrm>
          <a:prstGeom prst="rect">
            <a:avLst/>
          </a:prstGeom>
        </p:spPr>
      </p:pic>
      <p:sp>
        <p:nvSpPr>
          <p:cNvPr id="27" name="Metin kutusu 26">
            <a:extLst>
              <a:ext uri="{FF2B5EF4-FFF2-40B4-BE49-F238E27FC236}">
                <a16:creationId xmlns="" xmlns:a16="http://schemas.microsoft.com/office/drawing/2014/main" id="{D315D655-D3DB-49BC-94D3-4BC725104019}"/>
              </a:ext>
            </a:extLst>
          </p:cNvPr>
          <p:cNvSpPr txBox="1"/>
          <p:nvPr/>
        </p:nvSpPr>
        <p:spPr>
          <a:xfrm>
            <a:off x="2384999" y="1905004"/>
            <a:ext cx="1860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Mezuniyet </a:t>
            </a:r>
            <a:r>
              <a:rPr lang="tr-TR" sz="1400" dirty="0">
                <a:solidFill>
                  <a:srgbClr val="00205C"/>
                </a:solidFill>
                <a:latin typeface="Gotham Medium" panose="02000604030000020004" pitchFamily="50" charset="0"/>
              </a:rPr>
              <a:t>Oranı*</a:t>
            </a:r>
            <a:endParaRPr lang="tr-TR" sz="1600" dirty="0">
              <a:solidFill>
                <a:srgbClr val="00205C"/>
              </a:solidFill>
              <a:latin typeface="Gotham Medium" panose="02000604030000020004" pitchFamily="50" charset="0"/>
            </a:endParaRPr>
          </a:p>
        </p:txBody>
      </p:sp>
      <p:sp>
        <p:nvSpPr>
          <p:cNvPr id="28" name="Metin kutusu 27">
            <a:extLst>
              <a:ext uri="{FF2B5EF4-FFF2-40B4-BE49-F238E27FC236}">
                <a16:creationId xmlns="" xmlns:a16="http://schemas.microsoft.com/office/drawing/2014/main" id="{2A0B1261-D9F5-40B4-9FC8-26C3820B9590}"/>
              </a:ext>
            </a:extLst>
          </p:cNvPr>
          <p:cNvSpPr txBox="1"/>
          <p:nvPr/>
        </p:nvSpPr>
        <p:spPr>
          <a:xfrm>
            <a:off x="2012494" y="4126839"/>
            <a:ext cx="26055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dirty="0">
                <a:solidFill>
                  <a:srgbClr val="00205C"/>
                </a:solidFill>
                <a:latin typeface="Gotham Medium" panose="02000604030000020004" pitchFamily="50" charset="0"/>
              </a:rPr>
              <a:t>Öğrencilerin Başarı Oranı**</a:t>
            </a:r>
          </a:p>
        </p:txBody>
      </p:sp>
      <p:sp>
        <p:nvSpPr>
          <p:cNvPr id="29" name="Metin kutusu 28">
            <a:extLst>
              <a:ext uri="{FF2B5EF4-FFF2-40B4-BE49-F238E27FC236}">
                <a16:creationId xmlns="" xmlns:a16="http://schemas.microsoft.com/office/drawing/2014/main" id="{594D8FFB-7DB1-4EF4-87E1-5F0F0DD538B1}"/>
              </a:ext>
            </a:extLst>
          </p:cNvPr>
          <p:cNvSpPr txBox="1"/>
          <p:nvPr/>
        </p:nvSpPr>
        <p:spPr>
          <a:xfrm>
            <a:off x="7040975" y="1569017"/>
            <a:ext cx="3228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dirty="0">
                <a:solidFill>
                  <a:srgbClr val="00205C"/>
                </a:solidFill>
                <a:latin typeface="Gotham Medium" panose="02000604030000020004" pitchFamily="50" charset="0"/>
              </a:rPr>
              <a:t>Öğrencilerin Memnuniyet Oranı</a:t>
            </a:r>
            <a:r>
              <a:rPr lang="tr-TR" sz="1050" dirty="0">
                <a:solidFill>
                  <a:srgbClr val="00205C"/>
                </a:solidFill>
                <a:latin typeface="Gotham Medium" panose="02000604030000020004" pitchFamily="50" charset="0"/>
              </a:rPr>
              <a:t>***</a:t>
            </a:r>
            <a:endParaRPr lang="tr-TR" sz="1400" dirty="0">
              <a:solidFill>
                <a:srgbClr val="00205C"/>
              </a:solidFill>
              <a:latin typeface="Gotham Medium" panose="02000604030000020004" pitchFamily="50" charset="0"/>
            </a:endParaRPr>
          </a:p>
        </p:txBody>
      </p:sp>
      <p:sp>
        <p:nvSpPr>
          <p:cNvPr id="30" name="Metin kutusu 29">
            <a:extLst>
              <a:ext uri="{FF2B5EF4-FFF2-40B4-BE49-F238E27FC236}">
                <a16:creationId xmlns="" xmlns:a16="http://schemas.microsoft.com/office/drawing/2014/main" id="{60E55331-2855-48E2-B502-B96E4A25BD5D}"/>
              </a:ext>
            </a:extLst>
          </p:cNvPr>
          <p:cNvSpPr txBox="1"/>
          <p:nvPr/>
        </p:nvSpPr>
        <p:spPr>
          <a:xfrm>
            <a:off x="6839797" y="3764287"/>
            <a:ext cx="3630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dirty="0">
                <a:solidFill>
                  <a:srgbClr val="00205C"/>
                </a:solidFill>
                <a:latin typeface="Gotham Medium" panose="02000604030000020004" pitchFamily="50" charset="0"/>
              </a:rPr>
              <a:t>İş Dünyasının, Mezunların Yeterlilikleri</a:t>
            </a:r>
          </a:p>
          <a:p>
            <a:pPr algn="ctr"/>
            <a:r>
              <a:rPr lang="tr-TR" sz="1400" dirty="0">
                <a:solidFill>
                  <a:srgbClr val="00205C"/>
                </a:solidFill>
                <a:latin typeface="Gotham Medium" panose="02000604030000020004" pitchFamily="50" charset="0"/>
              </a:rPr>
              <a:t>İle İlgili Memnuniyet Düzeyi</a:t>
            </a:r>
            <a:r>
              <a:rPr lang="tr-TR" sz="1050" dirty="0">
                <a:solidFill>
                  <a:srgbClr val="00205C"/>
                </a:solidFill>
                <a:latin typeface="Gotham Medium" panose="02000604030000020004" pitchFamily="50" charset="0"/>
              </a:rPr>
              <a:t>****</a:t>
            </a:r>
            <a:endParaRPr lang="tr-TR" sz="1400" dirty="0">
              <a:solidFill>
                <a:srgbClr val="00205C"/>
              </a:solidFill>
              <a:latin typeface="Gotham Medium" panose="02000604030000020004" pitchFamily="50" charset="0"/>
            </a:endParaRPr>
          </a:p>
        </p:txBody>
      </p:sp>
      <p:graphicFrame>
        <p:nvGraphicFramePr>
          <p:cNvPr id="31" name="Grafik 30">
            <a:extLst>
              <a:ext uri="{FF2B5EF4-FFF2-40B4-BE49-F238E27FC236}">
                <a16:creationId xmlns="" xmlns:a16="http://schemas.microsoft.com/office/drawing/2014/main" id="{BF27F581-AEC9-4D0C-BCFD-A41076048E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4950392"/>
              </p:ext>
            </p:extLst>
          </p:nvPr>
        </p:nvGraphicFramePr>
        <p:xfrm>
          <a:off x="1102980" y="2246305"/>
          <a:ext cx="4424545" cy="1408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2" name="Grafik 31">
            <a:extLst>
              <a:ext uri="{FF2B5EF4-FFF2-40B4-BE49-F238E27FC236}">
                <a16:creationId xmlns="" xmlns:a16="http://schemas.microsoft.com/office/drawing/2014/main" id="{0CC8538D-7826-4143-90BE-7A7B59DBCD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6733227"/>
              </p:ext>
            </p:extLst>
          </p:nvPr>
        </p:nvGraphicFramePr>
        <p:xfrm>
          <a:off x="1112147" y="4586889"/>
          <a:ext cx="4424545" cy="1170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3" name="Grafik 32">
            <a:extLst>
              <a:ext uri="{FF2B5EF4-FFF2-40B4-BE49-F238E27FC236}">
                <a16:creationId xmlns="" xmlns:a16="http://schemas.microsoft.com/office/drawing/2014/main" id="{032DACBF-D2A7-45DD-8CA1-67B69C0EB3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1026536"/>
              </p:ext>
            </p:extLst>
          </p:nvPr>
        </p:nvGraphicFramePr>
        <p:xfrm>
          <a:off x="6396154" y="1986635"/>
          <a:ext cx="4424545" cy="1170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34" name="Grafik 33">
            <a:extLst>
              <a:ext uri="{FF2B5EF4-FFF2-40B4-BE49-F238E27FC236}">
                <a16:creationId xmlns="" xmlns:a16="http://schemas.microsoft.com/office/drawing/2014/main" id="{29357A8A-4EA2-48D4-A74C-11DE6AC8C6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5793314"/>
              </p:ext>
            </p:extLst>
          </p:nvPr>
        </p:nvGraphicFramePr>
        <p:xfrm>
          <a:off x="6466703" y="4434616"/>
          <a:ext cx="4424545" cy="1423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pSp>
        <p:nvGrpSpPr>
          <p:cNvPr id="3" name="Grup 2">
            <a:extLst>
              <a:ext uri="{FF2B5EF4-FFF2-40B4-BE49-F238E27FC236}">
                <a16:creationId xmlns="" xmlns:a16="http://schemas.microsoft.com/office/drawing/2014/main" id="{E0AA470D-F034-4798-B8C4-40380B72ADB0}"/>
              </a:ext>
            </a:extLst>
          </p:cNvPr>
          <p:cNvGrpSpPr/>
          <p:nvPr/>
        </p:nvGrpSpPr>
        <p:grpSpPr>
          <a:xfrm>
            <a:off x="909416" y="6055885"/>
            <a:ext cx="2734101" cy="441541"/>
            <a:chOff x="909416" y="6055885"/>
            <a:chExt cx="2734101" cy="441541"/>
          </a:xfrm>
        </p:grpSpPr>
        <p:sp>
          <p:nvSpPr>
            <p:cNvPr id="21" name="Metin kutusu 20">
              <a:extLst>
                <a:ext uri="{FF2B5EF4-FFF2-40B4-BE49-F238E27FC236}">
                  <a16:creationId xmlns="" xmlns:a16="http://schemas.microsoft.com/office/drawing/2014/main" id="{EBCE64C8-0840-425B-9034-B244F275429C}"/>
                </a:ext>
              </a:extLst>
            </p:cNvPr>
            <p:cNvSpPr txBox="1"/>
            <p:nvPr/>
          </p:nvSpPr>
          <p:spPr>
            <a:xfrm>
              <a:off x="909416" y="6081928"/>
              <a:ext cx="300082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050" dirty="0">
                  <a:solidFill>
                    <a:srgbClr val="A9936E"/>
                  </a:solidFill>
                  <a:latin typeface="Gotham Medium" panose="02000604030000020004" pitchFamily="50" charset="0"/>
                </a:rPr>
                <a:t>*</a:t>
              </a:r>
            </a:p>
            <a:p>
              <a:r>
                <a:rPr lang="tr-TR" sz="1050" dirty="0">
                  <a:solidFill>
                    <a:srgbClr val="A9936E"/>
                  </a:solidFill>
                  <a:latin typeface="Gotham Medium" panose="02000604030000020004" pitchFamily="50" charset="0"/>
                </a:rPr>
                <a:t>**</a:t>
              </a:r>
            </a:p>
          </p:txBody>
        </p:sp>
        <p:sp>
          <p:nvSpPr>
            <p:cNvPr id="23" name="Metin kutusu 22">
              <a:extLst>
                <a:ext uri="{FF2B5EF4-FFF2-40B4-BE49-F238E27FC236}">
                  <a16:creationId xmlns="" xmlns:a16="http://schemas.microsoft.com/office/drawing/2014/main" id="{C8284F3E-6B2F-4D59-A2FE-95C4622780A3}"/>
                </a:ext>
              </a:extLst>
            </p:cNvPr>
            <p:cNvSpPr txBox="1"/>
            <p:nvPr/>
          </p:nvSpPr>
          <p:spPr>
            <a:xfrm>
              <a:off x="1184189" y="6055885"/>
              <a:ext cx="2459328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050" dirty="0">
                  <a:solidFill>
                    <a:srgbClr val="A9936E"/>
                  </a:solidFill>
                  <a:latin typeface="Gotham Medium" panose="02000604030000020004" pitchFamily="50" charset="0"/>
                </a:rPr>
                <a:t>Öğrenim süresinde mezun olanlar</a:t>
              </a:r>
            </a:p>
            <a:p>
              <a:r>
                <a:rPr lang="tr-TR" sz="1050" dirty="0">
                  <a:solidFill>
                    <a:srgbClr val="A9936E"/>
                  </a:solidFill>
                  <a:latin typeface="Gotham Medium" panose="02000604030000020004" pitchFamily="50" charset="0"/>
                </a:rPr>
                <a:t>Öğrencilerin ders başarı oranı</a:t>
              </a:r>
            </a:p>
          </p:txBody>
        </p:sp>
      </p:grpSp>
      <p:grpSp>
        <p:nvGrpSpPr>
          <p:cNvPr id="4" name="Grup 3">
            <a:extLst>
              <a:ext uri="{FF2B5EF4-FFF2-40B4-BE49-F238E27FC236}">
                <a16:creationId xmlns="" xmlns:a16="http://schemas.microsoft.com/office/drawing/2014/main" id="{9EF3C748-2FE6-437E-BAF5-9A85E94CCC33}"/>
              </a:ext>
            </a:extLst>
          </p:cNvPr>
          <p:cNvGrpSpPr/>
          <p:nvPr/>
        </p:nvGrpSpPr>
        <p:grpSpPr>
          <a:xfrm>
            <a:off x="8655228" y="6031715"/>
            <a:ext cx="2916042" cy="441541"/>
            <a:chOff x="8655230" y="6031715"/>
            <a:chExt cx="2435564" cy="441541"/>
          </a:xfrm>
        </p:grpSpPr>
        <p:sp>
          <p:nvSpPr>
            <p:cNvPr id="25" name="Metin kutusu 24">
              <a:extLst>
                <a:ext uri="{FF2B5EF4-FFF2-40B4-BE49-F238E27FC236}">
                  <a16:creationId xmlns="" xmlns:a16="http://schemas.microsoft.com/office/drawing/2014/main" id="{17D1C7FC-7DA1-42CD-86D6-751FDD84C267}"/>
                </a:ext>
              </a:extLst>
            </p:cNvPr>
            <p:cNvSpPr txBox="1"/>
            <p:nvPr/>
          </p:nvSpPr>
          <p:spPr>
            <a:xfrm>
              <a:off x="8655230" y="6057758"/>
              <a:ext cx="453970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050" dirty="0" smtClean="0">
                  <a:solidFill>
                    <a:srgbClr val="A9936E"/>
                  </a:solidFill>
                  <a:latin typeface="Gotham Medium" panose="02000604030000020004" pitchFamily="50" charset="0"/>
                </a:rPr>
                <a:t>***</a:t>
              </a:r>
              <a:endParaRPr lang="tr-TR" sz="1050" dirty="0">
                <a:solidFill>
                  <a:srgbClr val="A9936E"/>
                </a:solidFill>
                <a:latin typeface="Gotham Medium" panose="02000604030000020004" pitchFamily="50" charset="0"/>
              </a:endParaRPr>
            </a:p>
            <a:p>
              <a:r>
                <a:rPr lang="tr-TR" sz="1050" dirty="0" smtClean="0">
                  <a:solidFill>
                    <a:srgbClr val="A9936E"/>
                  </a:solidFill>
                  <a:latin typeface="Gotham Medium" panose="02000604030000020004" pitchFamily="50" charset="0"/>
                </a:rPr>
                <a:t>****</a:t>
              </a:r>
              <a:endParaRPr lang="tr-TR" sz="1050" dirty="0">
                <a:solidFill>
                  <a:srgbClr val="A9936E"/>
                </a:solidFill>
                <a:latin typeface="Gotham Medium" panose="02000604030000020004" pitchFamily="50" charset="0"/>
              </a:endParaRPr>
            </a:p>
          </p:txBody>
        </p:sp>
        <p:sp>
          <p:nvSpPr>
            <p:cNvPr id="35" name="Metin kutusu 34">
              <a:extLst>
                <a:ext uri="{FF2B5EF4-FFF2-40B4-BE49-F238E27FC236}">
                  <a16:creationId xmlns="" xmlns:a16="http://schemas.microsoft.com/office/drawing/2014/main" id="{CBA6F810-BFA8-40CD-B6BF-26189BF0EC21}"/>
                </a:ext>
              </a:extLst>
            </p:cNvPr>
            <p:cNvSpPr txBox="1"/>
            <p:nvPr/>
          </p:nvSpPr>
          <p:spPr>
            <a:xfrm>
              <a:off x="8987153" y="6031715"/>
              <a:ext cx="2103641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050" dirty="0">
                  <a:solidFill>
                    <a:srgbClr val="A9936E"/>
                  </a:solidFill>
                  <a:latin typeface="Gotham Medium" panose="02000604030000020004" pitchFamily="50" charset="0"/>
                </a:rPr>
                <a:t>Öğrenci anket sonuçları</a:t>
              </a:r>
            </a:p>
            <a:p>
              <a:r>
                <a:rPr lang="tr-TR" sz="1050" dirty="0" smtClean="0">
                  <a:solidFill>
                    <a:srgbClr val="A9936E"/>
                  </a:solidFill>
                  <a:latin typeface="Gotham Medium" panose="02000604030000020004" pitchFamily="50" charset="0"/>
                </a:rPr>
                <a:t>Dış </a:t>
              </a:r>
              <a:r>
                <a:rPr lang="tr-TR" sz="1050" dirty="0">
                  <a:solidFill>
                    <a:srgbClr val="A9936E"/>
                  </a:solidFill>
                  <a:latin typeface="Gotham Medium" panose="02000604030000020004" pitchFamily="50" charset="0"/>
                </a:rPr>
                <a:t>paydaş anket </a:t>
              </a:r>
              <a:r>
                <a:rPr lang="tr-TR" sz="1050" dirty="0" smtClean="0">
                  <a:solidFill>
                    <a:srgbClr val="A9936E"/>
                  </a:solidFill>
                  <a:latin typeface="Gotham Medium" panose="02000604030000020004" pitchFamily="50" charset="0"/>
                </a:rPr>
                <a:t>sonuçları (2018 Haziran)</a:t>
              </a:r>
              <a:endParaRPr lang="tr-TR" sz="1050" dirty="0">
                <a:solidFill>
                  <a:srgbClr val="A9936E"/>
                </a:solidFill>
                <a:latin typeface="Gotham Medium" panose="02000604030000020004" pitchFamily="50" charset="0"/>
              </a:endParaRPr>
            </a:p>
          </p:txBody>
        </p:sp>
      </p:grpSp>
      <p:grpSp>
        <p:nvGrpSpPr>
          <p:cNvPr id="36" name="Grup 35">
            <a:extLst>
              <a:ext uri="{FF2B5EF4-FFF2-40B4-BE49-F238E27FC236}">
                <a16:creationId xmlns="" xmlns:a16="http://schemas.microsoft.com/office/drawing/2014/main" id="{DCF325F6-E46A-4064-9975-43878813886C}"/>
              </a:ext>
            </a:extLst>
          </p:cNvPr>
          <p:cNvGrpSpPr/>
          <p:nvPr/>
        </p:nvGrpSpPr>
        <p:grpSpPr>
          <a:xfrm>
            <a:off x="332247" y="0"/>
            <a:ext cx="1192985" cy="1336404"/>
            <a:chOff x="475122" y="43031"/>
            <a:chExt cx="1192985" cy="1336404"/>
          </a:xfrm>
        </p:grpSpPr>
        <p:pic>
          <p:nvPicPr>
            <p:cNvPr id="37" name="Resim 36">
              <a:extLst>
                <a:ext uri="{FF2B5EF4-FFF2-40B4-BE49-F238E27FC236}">
                  <a16:creationId xmlns="" xmlns:a16="http://schemas.microsoft.com/office/drawing/2014/main" id="{5DB8931D-12EF-48BF-ABA6-F10CB7050A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22" y="43031"/>
              <a:ext cx="1192985" cy="1336404"/>
            </a:xfrm>
            <a:prstGeom prst="rect">
              <a:avLst/>
            </a:prstGeom>
          </p:spPr>
        </p:pic>
        <p:pic>
          <p:nvPicPr>
            <p:cNvPr id="38" name="Resim 37">
              <a:extLst>
                <a:ext uri="{FF2B5EF4-FFF2-40B4-BE49-F238E27FC236}">
                  <a16:creationId xmlns="" xmlns:a16="http://schemas.microsoft.com/office/drawing/2014/main" id="{68D3ADAA-6A82-4FE2-A10B-7DD2186D1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841" y="217435"/>
              <a:ext cx="1097545" cy="1097545"/>
            </a:xfrm>
            <a:prstGeom prst="rect">
              <a:avLst/>
            </a:prstGeom>
          </p:spPr>
        </p:pic>
      </p:grpSp>
      <p:pic>
        <p:nvPicPr>
          <p:cNvPr id="39" name="Resim 38">
            <a:extLst>
              <a:ext uri="{FF2B5EF4-FFF2-40B4-BE49-F238E27FC236}">
                <a16:creationId xmlns="" xmlns:a16="http://schemas.microsoft.com/office/drawing/2014/main" id="{73213EAC-7814-4E79-A8D3-16C33648AE5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4" y="311010"/>
            <a:ext cx="818450" cy="819570"/>
          </a:xfrm>
          <a:prstGeom prst="rect">
            <a:avLst/>
          </a:prstGeom>
        </p:spPr>
      </p:pic>
      <p:grpSp>
        <p:nvGrpSpPr>
          <p:cNvPr id="41" name="Grup 40">
            <a:extLst>
              <a:ext uri="{FF2B5EF4-FFF2-40B4-BE49-F238E27FC236}">
                <a16:creationId xmlns="" xmlns:a16="http://schemas.microsoft.com/office/drawing/2014/main" id="{F0241F6B-1D2B-4A53-9A51-49B05D216471}"/>
              </a:ext>
            </a:extLst>
          </p:cNvPr>
          <p:cNvGrpSpPr/>
          <p:nvPr/>
        </p:nvGrpSpPr>
        <p:grpSpPr>
          <a:xfrm>
            <a:off x="0" y="6381355"/>
            <a:ext cx="12192000" cy="461665"/>
            <a:chOff x="0" y="6381355"/>
            <a:chExt cx="12192000" cy="461665"/>
          </a:xfrm>
        </p:grpSpPr>
        <p:cxnSp>
          <p:nvCxnSpPr>
            <p:cNvPr id="42" name="Düz Bağlayıcı 41">
              <a:extLst>
                <a:ext uri="{FF2B5EF4-FFF2-40B4-BE49-F238E27FC236}">
                  <a16:creationId xmlns="" xmlns:a16="http://schemas.microsoft.com/office/drawing/2014/main" id="{519E725F-8BE1-477E-A3C1-2CEA649B8DB9}"/>
                </a:ext>
              </a:extLst>
            </p:cNvPr>
            <p:cNvCxnSpPr/>
            <p:nvPr/>
          </p:nvCxnSpPr>
          <p:spPr>
            <a:xfrm>
              <a:off x="0" y="6610525"/>
              <a:ext cx="12192000" cy="0"/>
            </a:xfrm>
            <a:prstGeom prst="line">
              <a:avLst/>
            </a:prstGeom>
            <a:ln w="28575">
              <a:solidFill>
                <a:srgbClr val="A9936E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3" name="Dikdörtgen 42">
              <a:extLst>
                <a:ext uri="{FF2B5EF4-FFF2-40B4-BE49-F238E27FC236}">
                  <a16:creationId xmlns="" xmlns:a16="http://schemas.microsoft.com/office/drawing/2014/main" id="{72EF80C8-E94E-478E-B8E0-A96384FCB301}"/>
                </a:ext>
              </a:extLst>
            </p:cNvPr>
            <p:cNvSpPr/>
            <p:nvPr/>
          </p:nvSpPr>
          <p:spPr>
            <a:xfrm>
              <a:off x="4953125" y="6381355"/>
              <a:ext cx="2266582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tr-TR" sz="1200" dirty="0">
                  <a:solidFill>
                    <a:srgbClr val="00205C"/>
                  </a:solidFill>
                  <a:latin typeface="Gotham Book" panose="02000604040000020004" pitchFamily="50" charset="0"/>
                </a:rPr>
                <a:t>Y.T.Ü. </a:t>
              </a:r>
              <a:r>
                <a:rPr lang="tr-TR" sz="1200" dirty="0" smtClean="0">
                  <a:solidFill>
                    <a:srgbClr val="00205C"/>
                  </a:solidFill>
                  <a:latin typeface="Gotham Book" panose="02000604040000020004" pitchFamily="50" charset="0"/>
                </a:rPr>
                <a:t>MİMARLIK FAKÜLTESİ</a:t>
              </a:r>
              <a:endParaRPr lang="tr-TR" sz="1200" dirty="0">
                <a:solidFill>
                  <a:srgbClr val="00205C"/>
                </a:solidFill>
                <a:latin typeface="Gotham Book" panose="02000604040000020004" pitchFamily="50" charset="0"/>
              </a:endParaRPr>
            </a:p>
            <a:p>
              <a:pPr algn="ctr"/>
              <a:r>
                <a:rPr lang="tr-TR" sz="1200" dirty="0" smtClean="0">
                  <a:solidFill>
                    <a:srgbClr val="00205C"/>
                  </a:solidFill>
                  <a:latin typeface="Gotham Bold" pitchFamily="50" charset="0"/>
                </a:rPr>
                <a:t>MİMARLIK BÖLÜMÜ</a:t>
              </a:r>
              <a:endParaRPr lang="tr-TR" sz="1200" dirty="0">
                <a:solidFill>
                  <a:srgbClr val="00205C"/>
                </a:solidFill>
                <a:latin typeface="Gotham Bold" pitchFamily="50" charset="0"/>
              </a:endParaRPr>
            </a:p>
          </p:txBody>
        </p:sp>
      </p:grpSp>
      <p:sp>
        <p:nvSpPr>
          <p:cNvPr id="44" name="Dikdörtgen 43">
            <a:extLst>
              <a:ext uri="{FF2B5EF4-FFF2-40B4-BE49-F238E27FC236}">
                <a16:creationId xmlns="" xmlns:a16="http://schemas.microsoft.com/office/drawing/2014/main" id="{8B561A91-CE94-4A0B-9BA1-1C8528A98F16}"/>
              </a:ext>
            </a:extLst>
          </p:cNvPr>
          <p:cNvSpPr/>
          <p:nvPr/>
        </p:nvSpPr>
        <p:spPr>
          <a:xfrm>
            <a:off x="1620386" y="455167"/>
            <a:ext cx="391806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ok" panose="02000604040000020004" pitchFamily="50" charset="0"/>
              </a:rPr>
              <a:t>EĞİTİM VE ÖĞRETİM</a:t>
            </a:r>
          </a:p>
        </p:txBody>
      </p:sp>
      <p:sp>
        <p:nvSpPr>
          <p:cNvPr id="45" name="Dikdörtgen 44">
            <a:extLst>
              <a:ext uri="{FF2B5EF4-FFF2-40B4-BE49-F238E27FC236}">
                <a16:creationId xmlns="" xmlns:a16="http://schemas.microsoft.com/office/drawing/2014/main" id="{BAA352C2-79E3-45D8-A7FF-98187AB5906F}"/>
              </a:ext>
            </a:extLst>
          </p:cNvPr>
          <p:cNvSpPr/>
          <p:nvPr/>
        </p:nvSpPr>
        <p:spPr>
          <a:xfrm>
            <a:off x="1637022" y="825914"/>
            <a:ext cx="622946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ld" pitchFamily="50" charset="0"/>
              </a:rPr>
              <a:t>BAŞARI DÜZEYİ VE </a:t>
            </a:r>
            <a:r>
              <a:rPr lang="tr-TR" sz="2800" dirty="0" smtClean="0">
                <a:solidFill>
                  <a:srgbClr val="00205C"/>
                </a:solidFill>
                <a:latin typeface="Gotham Bold" pitchFamily="50" charset="0"/>
              </a:rPr>
              <a:t>MEMNUNİYET </a:t>
            </a:r>
            <a:endParaRPr lang="tr-TR" sz="2800" dirty="0">
              <a:solidFill>
                <a:srgbClr val="00205C"/>
              </a:solidFill>
              <a:latin typeface="Gotham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73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Graphic spid="31" grpId="0">
        <p:bldAsOne/>
      </p:bldGraphic>
      <p:bldGraphic spid="32" grpId="0">
        <p:bldAsOne/>
      </p:bldGraphic>
      <p:bldGraphic spid="33" grpId="0">
        <p:bldAsOne/>
      </p:bldGraphic>
      <p:bldGraphic spid="34" grpId="0">
        <p:bldAsOne/>
      </p:bldGraphic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ED5389DC-A203-4E20-96D7-C65C9028F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2EF2DA47-A641-441F-9C19-ED9EAE9A8F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460" y="3155327"/>
            <a:ext cx="2262914" cy="2262914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="" xmlns:a16="http://schemas.microsoft.com/office/drawing/2014/main" id="{8E617826-B327-4DE4-93CD-81A9549B5D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380" y="1724158"/>
            <a:ext cx="3312748" cy="2014896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="" xmlns:a16="http://schemas.microsoft.com/office/drawing/2014/main" id="{67E30ECD-1D43-4855-BAF4-C797706CCF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380" y="4286784"/>
            <a:ext cx="3312748" cy="1900169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="" xmlns:a16="http://schemas.microsoft.com/office/drawing/2014/main" id="{417AC5DC-190F-4BA4-89A3-2334C41588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039" y="1724158"/>
            <a:ext cx="3312748" cy="2014896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="" xmlns:a16="http://schemas.microsoft.com/office/drawing/2014/main" id="{E83D9DD5-C866-480A-94C4-5FD66924E5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039" y="4286784"/>
            <a:ext cx="3312748" cy="1900169"/>
          </a:xfrm>
          <a:prstGeom prst="rect">
            <a:avLst/>
          </a:prstGeom>
        </p:spPr>
      </p:pic>
      <p:sp>
        <p:nvSpPr>
          <p:cNvPr id="24" name="Metin kutusu 23">
            <a:extLst>
              <a:ext uri="{FF2B5EF4-FFF2-40B4-BE49-F238E27FC236}">
                <a16:creationId xmlns="" xmlns:a16="http://schemas.microsoft.com/office/drawing/2014/main" id="{553D9BC6-8A31-4B98-8B47-A40A129D199E}"/>
              </a:ext>
            </a:extLst>
          </p:cNvPr>
          <p:cNvSpPr txBox="1"/>
          <p:nvPr/>
        </p:nvSpPr>
        <p:spPr>
          <a:xfrm>
            <a:off x="2010937" y="2499219"/>
            <a:ext cx="2815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Değişim </a:t>
            </a:r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Programları (</a:t>
            </a:r>
            <a:r>
              <a:rPr lang="tr-TR" sz="1600" dirty="0" err="1" smtClean="0">
                <a:solidFill>
                  <a:srgbClr val="00205C"/>
                </a:solidFill>
                <a:latin typeface="Gotham Medium" panose="02000604030000020004" pitchFamily="50" charset="0"/>
              </a:rPr>
              <a:t>Erasmus</a:t>
            </a:r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)</a:t>
            </a:r>
            <a:endParaRPr lang="tr-TR" sz="1600" dirty="0">
              <a:solidFill>
                <a:srgbClr val="00205C"/>
              </a:solidFill>
              <a:latin typeface="Gotham Medium" panose="02000604030000020004" pitchFamily="50" charset="0"/>
            </a:endParaRPr>
          </a:p>
          <a:p>
            <a:pPr algn="ctr"/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ile </a:t>
            </a:r>
            <a:r>
              <a:rPr lang="tr-TR" sz="1600" dirty="0">
                <a:solidFill>
                  <a:srgbClr val="00205C"/>
                </a:solidFill>
                <a:latin typeface="Gotham Bold" pitchFamily="50" charset="0"/>
              </a:rPr>
              <a:t>Gelen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Öğrenci Sayısı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="" xmlns:a16="http://schemas.microsoft.com/office/drawing/2014/main" id="{2B484381-1030-4D66-89F1-C8DDCEE32466}"/>
              </a:ext>
            </a:extLst>
          </p:cNvPr>
          <p:cNvSpPr txBox="1"/>
          <p:nvPr/>
        </p:nvSpPr>
        <p:spPr>
          <a:xfrm>
            <a:off x="1761176" y="3120267"/>
            <a:ext cx="6677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chemeClr val="bg1"/>
                </a:solidFill>
                <a:latin typeface="Gotham Book" panose="02000604040000020004" pitchFamily="50" charset="0"/>
              </a:rPr>
              <a:t>2015</a:t>
            </a:r>
          </a:p>
        </p:txBody>
      </p:sp>
      <p:sp>
        <p:nvSpPr>
          <p:cNvPr id="26" name="Metin kutusu 25">
            <a:extLst>
              <a:ext uri="{FF2B5EF4-FFF2-40B4-BE49-F238E27FC236}">
                <a16:creationId xmlns="" xmlns:a16="http://schemas.microsoft.com/office/drawing/2014/main" id="{F2935CC5-3EE0-44B7-9CA2-609587E2A1C8}"/>
              </a:ext>
            </a:extLst>
          </p:cNvPr>
          <p:cNvSpPr txBox="1"/>
          <p:nvPr/>
        </p:nvSpPr>
        <p:spPr>
          <a:xfrm>
            <a:off x="2433706" y="3109783"/>
            <a:ext cx="661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chemeClr val="bg1"/>
                </a:solidFill>
                <a:latin typeface="Gotham Book" panose="02000604040000020004" pitchFamily="50" charset="0"/>
              </a:rPr>
              <a:t>2016</a:t>
            </a:r>
          </a:p>
        </p:txBody>
      </p:sp>
      <p:sp>
        <p:nvSpPr>
          <p:cNvPr id="27" name="Metin kutusu 26">
            <a:extLst>
              <a:ext uri="{FF2B5EF4-FFF2-40B4-BE49-F238E27FC236}">
                <a16:creationId xmlns="" xmlns:a16="http://schemas.microsoft.com/office/drawing/2014/main" id="{1D0CFED5-260E-4C69-8432-8B6DCBF4325D}"/>
              </a:ext>
            </a:extLst>
          </p:cNvPr>
          <p:cNvSpPr txBox="1"/>
          <p:nvPr/>
        </p:nvSpPr>
        <p:spPr>
          <a:xfrm>
            <a:off x="3084905" y="3111347"/>
            <a:ext cx="650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chemeClr val="bg1"/>
                </a:solidFill>
                <a:latin typeface="Gotham Book" panose="02000604040000020004" pitchFamily="50" charset="0"/>
              </a:rPr>
              <a:t>2017</a:t>
            </a:r>
          </a:p>
        </p:txBody>
      </p:sp>
      <p:sp>
        <p:nvSpPr>
          <p:cNvPr id="28" name="Metin kutusu 27">
            <a:extLst>
              <a:ext uri="{FF2B5EF4-FFF2-40B4-BE49-F238E27FC236}">
                <a16:creationId xmlns="" xmlns:a16="http://schemas.microsoft.com/office/drawing/2014/main" id="{AAE8DD40-CA98-4A19-BC5D-9E8C2B911AFB}"/>
              </a:ext>
            </a:extLst>
          </p:cNvPr>
          <p:cNvSpPr txBox="1"/>
          <p:nvPr/>
        </p:nvSpPr>
        <p:spPr>
          <a:xfrm>
            <a:off x="3748335" y="3120267"/>
            <a:ext cx="658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chemeClr val="bg1"/>
                </a:solidFill>
                <a:latin typeface="Gotham Book" panose="02000604040000020004" pitchFamily="50" charset="0"/>
              </a:rPr>
              <a:t>2018</a:t>
            </a:r>
          </a:p>
        </p:txBody>
      </p:sp>
      <p:sp>
        <p:nvSpPr>
          <p:cNvPr id="29" name="Metin kutusu 28">
            <a:extLst>
              <a:ext uri="{FF2B5EF4-FFF2-40B4-BE49-F238E27FC236}">
                <a16:creationId xmlns="" xmlns:a16="http://schemas.microsoft.com/office/drawing/2014/main" id="{A1EFB93D-586E-454E-9B7A-8B59EFA25BCD}"/>
              </a:ext>
            </a:extLst>
          </p:cNvPr>
          <p:cNvSpPr txBox="1"/>
          <p:nvPr/>
        </p:nvSpPr>
        <p:spPr>
          <a:xfrm>
            <a:off x="4393095" y="3117734"/>
            <a:ext cx="661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chemeClr val="bg1"/>
                </a:solidFill>
                <a:latin typeface="Gotham Book" panose="02000604040000020004" pitchFamily="50" charset="0"/>
              </a:rPr>
              <a:t>2019</a:t>
            </a:r>
          </a:p>
        </p:txBody>
      </p:sp>
      <p:sp>
        <p:nvSpPr>
          <p:cNvPr id="30" name="Metin kutusu 29">
            <a:extLst>
              <a:ext uri="{FF2B5EF4-FFF2-40B4-BE49-F238E27FC236}">
                <a16:creationId xmlns="" xmlns:a16="http://schemas.microsoft.com/office/drawing/2014/main" id="{FEC0B5ED-FD0E-4481-BA53-7C2FA34D234C}"/>
              </a:ext>
            </a:extLst>
          </p:cNvPr>
          <p:cNvSpPr txBox="1"/>
          <p:nvPr/>
        </p:nvSpPr>
        <p:spPr>
          <a:xfrm>
            <a:off x="1900125" y="3397583"/>
            <a:ext cx="3898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 smtClean="0">
                <a:solidFill>
                  <a:srgbClr val="00205C"/>
                </a:solidFill>
                <a:latin typeface="Gotham Bold" pitchFamily="50" charset="0"/>
              </a:rPr>
              <a:t>28</a:t>
            </a:r>
            <a:endParaRPr lang="tr-TR" sz="1600" dirty="0">
              <a:solidFill>
                <a:srgbClr val="00205C"/>
              </a:solidFill>
              <a:latin typeface="Gotham Bold" pitchFamily="50" charset="0"/>
            </a:endParaRPr>
          </a:p>
        </p:txBody>
      </p:sp>
      <p:sp>
        <p:nvSpPr>
          <p:cNvPr id="31" name="Metin kutusu 30">
            <a:extLst>
              <a:ext uri="{FF2B5EF4-FFF2-40B4-BE49-F238E27FC236}">
                <a16:creationId xmlns="" xmlns:a16="http://schemas.microsoft.com/office/drawing/2014/main" id="{35C46FA4-652B-4926-84BB-58C2C7454D66}"/>
              </a:ext>
            </a:extLst>
          </p:cNvPr>
          <p:cNvSpPr txBox="1"/>
          <p:nvPr/>
        </p:nvSpPr>
        <p:spPr>
          <a:xfrm>
            <a:off x="2569448" y="3387099"/>
            <a:ext cx="3898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 smtClean="0">
                <a:solidFill>
                  <a:srgbClr val="00205C"/>
                </a:solidFill>
                <a:latin typeface="Gotham Bold" pitchFamily="50" charset="0"/>
              </a:rPr>
              <a:t>25</a:t>
            </a:r>
            <a:endParaRPr lang="tr-TR" sz="1600" dirty="0">
              <a:solidFill>
                <a:srgbClr val="00205C"/>
              </a:solidFill>
              <a:latin typeface="Gotham Bold" pitchFamily="50" charset="0"/>
            </a:endParaRPr>
          </a:p>
        </p:txBody>
      </p:sp>
      <p:sp>
        <p:nvSpPr>
          <p:cNvPr id="32" name="Metin kutusu 31">
            <a:extLst>
              <a:ext uri="{FF2B5EF4-FFF2-40B4-BE49-F238E27FC236}">
                <a16:creationId xmlns="" xmlns:a16="http://schemas.microsoft.com/office/drawing/2014/main" id="{EC44476F-9E6E-4681-AA23-C4DDB483BC3E}"/>
              </a:ext>
            </a:extLst>
          </p:cNvPr>
          <p:cNvSpPr txBox="1"/>
          <p:nvPr/>
        </p:nvSpPr>
        <p:spPr>
          <a:xfrm>
            <a:off x="3218820" y="3388663"/>
            <a:ext cx="3822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 smtClean="0">
                <a:solidFill>
                  <a:srgbClr val="00205C"/>
                </a:solidFill>
                <a:latin typeface="Gotham Bold" pitchFamily="50" charset="0"/>
              </a:rPr>
              <a:t>11</a:t>
            </a:r>
            <a:endParaRPr lang="tr-TR" sz="1600" dirty="0">
              <a:solidFill>
                <a:srgbClr val="00205C"/>
              </a:solidFill>
              <a:latin typeface="Gotham Bold" pitchFamily="50" charset="0"/>
            </a:endParaRPr>
          </a:p>
        </p:txBody>
      </p:sp>
      <p:sp>
        <p:nvSpPr>
          <p:cNvPr id="33" name="Metin kutusu 32">
            <a:extLst>
              <a:ext uri="{FF2B5EF4-FFF2-40B4-BE49-F238E27FC236}">
                <a16:creationId xmlns="" xmlns:a16="http://schemas.microsoft.com/office/drawing/2014/main" id="{51F421A6-1F5E-4D3B-A33F-B16BCEBAD0F1}"/>
              </a:ext>
            </a:extLst>
          </p:cNvPr>
          <p:cNvSpPr txBox="1"/>
          <p:nvPr/>
        </p:nvSpPr>
        <p:spPr>
          <a:xfrm>
            <a:off x="3933771" y="3397583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 smtClean="0">
                <a:solidFill>
                  <a:srgbClr val="00205C"/>
                </a:solidFill>
                <a:latin typeface="Gotham Bold" pitchFamily="50" charset="0"/>
              </a:rPr>
              <a:t>8</a:t>
            </a:r>
            <a:endParaRPr lang="tr-TR" sz="1600" dirty="0">
              <a:solidFill>
                <a:srgbClr val="00205C"/>
              </a:solidFill>
              <a:latin typeface="Gotham Bold" pitchFamily="50" charset="0"/>
            </a:endParaRPr>
          </a:p>
        </p:txBody>
      </p:sp>
      <p:sp>
        <p:nvSpPr>
          <p:cNvPr id="34" name="Metin kutusu 33">
            <a:extLst>
              <a:ext uri="{FF2B5EF4-FFF2-40B4-BE49-F238E27FC236}">
                <a16:creationId xmlns="" xmlns:a16="http://schemas.microsoft.com/office/drawing/2014/main" id="{D01FD87A-C324-4FF3-9F5F-7E6914813DDD}"/>
              </a:ext>
            </a:extLst>
          </p:cNvPr>
          <p:cNvSpPr txBox="1"/>
          <p:nvPr/>
        </p:nvSpPr>
        <p:spPr>
          <a:xfrm>
            <a:off x="4528838" y="3395050"/>
            <a:ext cx="3898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 smtClean="0">
                <a:solidFill>
                  <a:srgbClr val="00205C"/>
                </a:solidFill>
                <a:latin typeface="Gotham Bold" pitchFamily="50" charset="0"/>
              </a:rPr>
              <a:t>18</a:t>
            </a:r>
            <a:endParaRPr lang="tr-TR" sz="1600" dirty="0">
              <a:solidFill>
                <a:srgbClr val="00205C"/>
              </a:solidFill>
              <a:latin typeface="Gotham Bold" pitchFamily="50" charset="0"/>
            </a:endParaRPr>
          </a:p>
        </p:txBody>
      </p:sp>
      <p:sp>
        <p:nvSpPr>
          <p:cNvPr id="35" name="Metin kutusu 34">
            <a:extLst>
              <a:ext uri="{FF2B5EF4-FFF2-40B4-BE49-F238E27FC236}">
                <a16:creationId xmlns="" xmlns:a16="http://schemas.microsoft.com/office/drawing/2014/main" id="{8991DB97-1472-4FF6-BE10-0A2B9DB68378}"/>
              </a:ext>
            </a:extLst>
          </p:cNvPr>
          <p:cNvSpPr txBox="1"/>
          <p:nvPr/>
        </p:nvSpPr>
        <p:spPr>
          <a:xfrm>
            <a:off x="1756741" y="5579088"/>
            <a:ext cx="6677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chemeClr val="bg1"/>
                </a:solidFill>
                <a:latin typeface="Gotham Book" panose="02000604040000020004" pitchFamily="50" charset="0"/>
              </a:rPr>
              <a:t>2015</a:t>
            </a:r>
          </a:p>
        </p:txBody>
      </p:sp>
      <p:sp>
        <p:nvSpPr>
          <p:cNvPr id="36" name="Metin kutusu 35">
            <a:extLst>
              <a:ext uri="{FF2B5EF4-FFF2-40B4-BE49-F238E27FC236}">
                <a16:creationId xmlns="" xmlns:a16="http://schemas.microsoft.com/office/drawing/2014/main" id="{D8FB8CB7-B8F6-458F-87A5-83AEA84C391F}"/>
              </a:ext>
            </a:extLst>
          </p:cNvPr>
          <p:cNvSpPr txBox="1"/>
          <p:nvPr/>
        </p:nvSpPr>
        <p:spPr>
          <a:xfrm>
            <a:off x="2429271" y="5568604"/>
            <a:ext cx="661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chemeClr val="bg1"/>
                </a:solidFill>
                <a:latin typeface="Gotham Book" panose="02000604040000020004" pitchFamily="50" charset="0"/>
              </a:rPr>
              <a:t>2016</a:t>
            </a:r>
          </a:p>
        </p:txBody>
      </p:sp>
      <p:sp>
        <p:nvSpPr>
          <p:cNvPr id="37" name="Metin kutusu 36">
            <a:extLst>
              <a:ext uri="{FF2B5EF4-FFF2-40B4-BE49-F238E27FC236}">
                <a16:creationId xmlns="" xmlns:a16="http://schemas.microsoft.com/office/drawing/2014/main" id="{5810E9A5-CBD4-4EDB-B54A-1061BFD60203}"/>
              </a:ext>
            </a:extLst>
          </p:cNvPr>
          <p:cNvSpPr txBox="1"/>
          <p:nvPr/>
        </p:nvSpPr>
        <p:spPr>
          <a:xfrm>
            <a:off x="3080470" y="5570168"/>
            <a:ext cx="650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chemeClr val="bg1"/>
                </a:solidFill>
                <a:latin typeface="Gotham Book" panose="02000604040000020004" pitchFamily="50" charset="0"/>
              </a:rPr>
              <a:t>2017</a:t>
            </a:r>
          </a:p>
        </p:txBody>
      </p:sp>
      <p:sp>
        <p:nvSpPr>
          <p:cNvPr id="38" name="Metin kutusu 37">
            <a:extLst>
              <a:ext uri="{FF2B5EF4-FFF2-40B4-BE49-F238E27FC236}">
                <a16:creationId xmlns="" xmlns:a16="http://schemas.microsoft.com/office/drawing/2014/main" id="{60E402D8-E32A-488E-8E2A-EF401D6E84EE}"/>
              </a:ext>
            </a:extLst>
          </p:cNvPr>
          <p:cNvSpPr txBox="1"/>
          <p:nvPr/>
        </p:nvSpPr>
        <p:spPr>
          <a:xfrm>
            <a:off x="3743900" y="5579088"/>
            <a:ext cx="658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chemeClr val="bg1"/>
                </a:solidFill>
                <a:latin typeface="Gotham Book" panose="02000604040000020004" pitchFamily="50" charset="0"/>
              </a:rPr>
              <a:t>2018</a:t>
            </a:r>
          </a:p>
        </p:txBody>
      </p:sp>
      <p:sp>
        <p:nvSpPr>
          <p:cNvPr id="39" name="Metin kutusu 38">
            <a:extLst>
              <a:ext uri="{FF2B5EF4-FFF2-40B4-BE49-F238E27FC236}">
                <a16:creationId xmlns="" xmlns:a16="http://schemas.microsoft.com/office/drawing/2014/main" id="{64F78B34-ED8D-4E66-BE35-8F47D977D0CD}"/>
              </a:ext>
            </a:extLst>
          </p:cNvPr>
          <p:cNvSpPr txBox="1"/>
          <p:nvPr/>
        </p:nvSpPr>
        <p:spPr>
          <a:xfrm>
            <a:off x="4388660" y="5576555"/>
            <a:ext cx="661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chemeClr val="bg1"/>
                </a:solidFill>
                <a:latin typeface="Gotham Book" panose="02000604040000020004" pitchFamily="50" charset="0"/>
              </a:rPr>
              <a:t>2019</a:t>
            </a:r>
          </a:p>
        </p:txBody>
      </p:sp>
      <p:sp>
        <p:nvSpPr>
          <p:cNvPr id="40" name="Metin kutusu 39">
            <a:extLst>
              <a:ext uri="{FF2B5EF4-FFF2-40B4-BE49-F238E27FC236}">
                <a16:creationId xmlns="" xmlns:a16="http://schemas.microsoft.com/office/drawing/2014/main" id="{443A49D4-C10A-4C50-A758-94F2008A48DB}"/>
              </a:ext>
            </a:extLst>
          </p:cNvPr>
          <p:cNvSpPr txBox="1"/>
          <p:nvPr/>
        </p:nvSpPr>
        <p:spPr>
          <a:xfrm>
            <a:off x="1895690" y="5856404"/>
            <a:ext cx="3898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 smtClean="0">
                <a:solidFill>
                  <a:srgbClr val="00205C"/>
                </a:solidFill>
                <a:latin typeface="Gotham Bold" pitchFamily="50" charset="0"/>
              </a:rPr>
              <a:t>50</a:t>
            </a:r>
            <a:endParaRPr lang="tr-TR" sz="1600" dirty="0">
              <a:solidFill>
                <a:srgbClr val="00205C"/>
              </a:solidFill>
              <a:latin typeface="Gotham Bold" pitchFamily="50" charset="0"/>
            </a:endParaRPr>
          </a:p>
        </p:txBody>
      </p:sp>
      <p:sp>
        <p:nvSpPr>
          <p:cNvPr id="41" name="Metin kutusu 40">
            <a:extLst>
              <a:ext uri="{FF2B5EF4-FFF2-40B4-BE49-F238E27FC236}">
                <a16:creationId xmlns="" xmlns:a16="http://schemas.microsoft.com/office/drawing/2014/main" id="{AC14ECD8-8242-4818-AF03-9141CF14F935}"/>
              </a:ext>
            </a:extLst>
          </p:cNvPr>
          <p:cNvSpPr txBox="1"/>
          <p:nvPr/>
        </p:nvSpPr>
        <p:spPr>
          <a:xfrm>
            <a:off x="2565013" y="5845920"/>
            <a:ext cx="3898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 smtClean="0">
                <a:solidFill>
                  <a:srgbClr val="00205C"/>
                </a:solidFill>
                <a:latin typeface="Gotham Bold" pitchFamily="50" charset="0"/>
              </a:rPr>
              <a:t>29</a:t>
            </a:r>
            <a:endParaRPr lang="tr-TR" sz="1600" dirty="0">
              <a:solidFill>
                <a:srgbClr val="00205C"/>
              </a:solidFill>
              <a:latin typeface="Gotham Bold" pitchFamily="50" charset="0"/>
            </a:endParaRPr>
          </a:p>
        </p:txBody>
      </p:sp>
      <p:sp>
        <p:nvSpPr>
          <p:cNvPr id="42" name="Metin kutusu 41">
            <a:extLst>
              <a:ext uri="{FF2B5EF4-FFF2-40B4-BE49-F238E27FC236}">
                <a16:creationId xmlns="" xmlns:a16="http://schemas.microsoft.com/office/drawing/2014/main" id="{34085EE1-545D-4472-B087-A71442900D00}"/>
              </a:ext>
            </a:extLst>
          </p:cNvPr>
          <p:cNvSpPr txBox="1"/>
          <p:nvPr/>
        </p:nvSpPr>
        <p:spPr>
          <a:xfrm>
            <a:off x="3210602" y="5847484"/>
            <a:ext cx="3898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 smtClean="0">
                <a:solidFill>
                  <a:srgbClr val="00205C"/>
                </a:solidFill>
                <a:latin typeface="Gotham Bold" pitchFamily="50" charset="0"/>
              </a:rPr>
              <a:t>47</a:t>
            </a:r>
            <a:endParaRPr lang="tr-TR" sz="1600" dirty="0">
              <a:solidFill>
                <a:srgbClr val="00205C"/>
              </a:solidFill>
              <a:latin typeface="Gotham Bold" pitchFamily="50" charset="0"/>
            </a:endParaRPr>
          </a:p>
        </p:txBody>
      </p:sp>
      <p:sp>
        <p:nvSpPr>
          <p:cNvPr id="43" name="Metin kutusu 42">
            <a:extLst>
              <a:ext uri="{FF2B5EF4-FFF2-40B4-BE49-F238E27FC236}">
                <a16:creationId xmlns="" xmlns:a16="http://schemas.microsoft.com/office/drawing/2014/main" id="{7DD048C4-E794-4313-A3DE-E60F6B042569}"/>
              </a:ext>
            </a:extLst>
          </p:cNvPr>
          <p:cNvSpPr txBox="1"/>
          <p:nvPr/>
        </p:nvSpPr>
        <p:spPr>
          <a:xfrm>
            <a:off x="3878040" y="5856404"/>
            <a:ext cx="3898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 smtClean="0">
                <a:solidFill>
                  <a:srgbClr val="00205C"/>
                </a:solidFill>
                <a:latin typeface="Gotham Bold" pitchFamily="50" charset="0"/>
              </a:rPr>
              <a:t>29</a:t>
            </a:r>
            <a:endParaRPr lang="tr-TR" sz="1600" dirty="0">
              <a:solidFill>
                <a:srgbClr val="00205C"/>
              </a:solidFill>
              <a:latin typeface="Gotham Bold" pitchFamily="50" charset="0"/>
            </a:endParaRPr>
          </a:p>
        </p:txBody>
      </p:sp>
      <p:sp>
        <p:nvSpPr>
          <p:cNvPr id="44" name="Metin kutusu 43">
            <a:extLst>
              <a:ext uri="{FF2B5EF4-FFF2-40B4-BE49-F238E27FC236}">
                <a16:creationId xmlns="" xmlns:a16="http://schemas.microsoft.com/office/drawing/2014/main" id="{E148A76E-0CDC-44BB-8B5E-8763A4A41400}"/>
              </a:ext>
            </a:extLst>
          </p:cNvPr>
          <p:cNvSpPr txBox="1"/>
          <p:nvPr/>
        </p:nvSpPr>
        <p:spPr>
          <a:xfrm>
            <a:off x="4524403" y="5853871"/>
            <a:ext cx="3898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 smtClean="0">
                <a:solidFill>
                  <a:srgbClr val="00205C"/>
                </a:solidFill>
                <a:latin typeface="Gotham Bold" pitchFamily="50" charset="0"/>
              </a:rPr>
              <a:t>70</a:t>
            </a:r>
            <a:endParaRPr lang="tr-TR" sz="1600" dirty="0">
              <a:solidFill>
                <a:srgbClr val="00205C"/>
              </a:solidFill>
              <a:latin typeface="Gotham Bold" pitchFamily="50" charset="0"/>
            </a:endParaRPr>
          </a:p>
        </p:txBody>
      </p:sp>
      <p:sp>
        <p:nvSpPr>
          <p:cNvPr id="45" name="Metin kutusu 44">
            <a:extLst>
              <a:ext uri="{FF2B5EF4-FFF2-40B4-BE49-F238E27FC236}">
                <a16:creationId xmlns="" xmlns:a16="http://schemas.microsoft.com/office/drawing/2014/main" id="{A8BB1682-151B-4D7D-B259-6DDA1BF2BD68}"/>
              </a:ext>
            </a:extLst>
          </p:cNvPr>
          <p:cNvSpPr txBox="1"/>
          <p:nvPr/>
        </p:nvSpPr>
        <p:spPr>
          <a:xfrm>
            <a:off x="7290015" y="3126736"/>
            <a:ext cx="6677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chemeClr val="bg1"/>
                </a:solidFill>
                <a:latin typeface="Gotham Book" panose="02000604040000020004" pitchFamily="50" charset="0"/>
              </a:rPr>
              <a:t>2015</a:t>
            </a:r>
          </a:p>
        </p:txBody>
      </p:sp>
      <p:sp>
        <p:nvSpPr>
          <p:cNvPr id="46" name="Metin kutusu 45">
            <a:extLst>
              <a:ext uri="{FF2B5EF4-FFF2-40B4-BE49-F238E27FC236}">
                <a16:creationId xmlns="" xmlns:a16="http://schemas.microsoft.com/office/drawing/2014/main" id="{0581E0D7-8BE6-41DF-AEDB-C506229250CA}"/>
              </a:ext>
            </a:extLst>
          </p:cNvPr>
          <p:cNvSpPr txBox="1"/>
          <p:nvPr/>
        </p:nvSpPr>
        <p:spPr>
          <a:xfrm>
            <a:off x="7962545" y="3116252"/>
            <a:ext cx="661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chemeClr val="bg1"/>
                </a:solidFill>
                <a:latin typeface="Gotham Book" panose="02000604040000020004" pitchFamily="50" charset="0"/>
              </a:rPr>
              <a:t>2016</a:t>
            </a:r>
          </a:p>
        </p:txBody>
      </p:sp>
      <p:sp>
        <p:nvSpPr>
          <p:cNvPr id="47" name="Metin kutusu 46">
            <a:extLst>
              <a:ext uri="{FF2B5EF4-FFF2-40B4-BE49-F238E27FC236}">
                <a16:creationId xmlns="" xmlns:a16="http://schemas.microsoft.com/office/drawing/2014/main" id="{9585CA75-75B0-4DE0-98B0-7404F8E8E7AC}"/>
              </a:ext>
            </a:extLst>
          </p:cNvPr>
          <p:cNvSpPr txBox="1"/>
          <p:nvPr/>
        </p:nvSpPr>
        <p:spPr>
          <a:xfrm>
            <a:off x="8613744" y="3117816"/>
            <a:ext cx="650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chemeClr val="bg1"/>
                </a:solidFill>
                <a:latin typeface="Gotham Book" panose="02000604040000020004" pitchFamily="50" charset="0"/>
              </a:rPr>
              <a:t>2017</a:t>
            </a:r>
          </a:p>
        </p:txBody>
      </p:sp>
      <p:sp>
        <p:nvSpPr>
          <p:cNvPr id="48" name="Metin kutusu 47">
            <a:extLst>
              <a:ext uri="{FF2B5EF4-FFF2-40B4-BE49-F238E27FC236}">
                <a16:creationId xmlns="" xmlns:a16="http://schemas.microsoft.com/office/drawing/2014/main" id="{40AD9258-1606-4DD6-87BA-82B6A8A76E4D}"/>
              </a:ext>
            </a:extLst>
          </p:cNvPr>
          <p:cNvSpPr txBox="1"/>
          <p:nvPr/>
        </p:nvSpPr>
        <p:spPr>
          <a:xfrm>
            <a:off x="9277174" y="3126736"/>
            <a:ext cx="658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chemeClr val="bg1"/>
                </a:solidFill>
                <a:latin typeface="Gotham Book" panose="02000604040000020004" pitchFamily="50" charset="0"/>
              </a:rPr>
              <a:t>2018</a:t>
            </a:r>
          </a:p>
        </p:txBody>
      </p:sp>
      <p:sp>
        <p:nvSpPr>
          <p:cNvPr id="49" name="Metin kutusu 48">
            <a:extLst>
              <a:ext uri="{FF2B5EF4-FFF2-40B4-BE49-F238E27FC236}">
                <a16:creationId xmlns="" xmlns:a16="http://schemas.microsoft.com/office/drawing/2014/main" id="{CFACC2A9-EF1F-4C85-B127-6DF91C73DEC3}"/>
              </a:ext>
            </a:extLst>
          </p:cNvPr>
          <p:cNvSpPr txBox="1"/>
          <p:nvPr/>
        </p:nvSpPr>
        <p:spPr>
          <a:xfrm>
            <a:off x="9921934" y="3124203"/>
            <a:ext cx="661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chemeClr val="bg1"/>
                </a:solidFill>
                <a:latin typeface="Gotham Book" panose="02000604040000020004" pitchFamily="50" charset="0"/>
              </a:rPr>
              <a:t>2019</a:t>
            </a:r>
          </a:p>
        </p:txBody>
      </p:sp>
      <p:sp>
        <p:nvSpPr>
          <p:cNvPr id="50" name="Metin kutusu 49">
            <a:extLst>
              <a:ext uri="{FF2B5EF4-FFF2-40B4-BE49-F238E27FC236}">
                <a16:creationId xmlns="" xmlns:a16="http://schemas.microsoft.com/office/drawing/2014/main" id="{947B87AE-C015-4062-ABA1-B8F6420DE362}"/>
              </a:ext>
            </a:extLst>
          </p:cNvPr>
          <p:cNvSpPr txBox="1"/>
          <p:nvPr/>
        </p:nvSpPr>
        <p:spPr>
          <a:xfrm>
            <a:off x="7497091" y="3404052"/>
            <a:ext cx="253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 smtClean="0">
                <a:solidFill>
                  <a:srgbClr val="00205C"/>
                </a:solidFill>
                <a:latin typeface="Gotham Bold" pitchFamily="50" charset="0"/>
              </a:rPr>
              <a:t>-</a:t>
            </a:r>
            <a:endParaRPr lang="tr-TR" sz="1600" dirty="0">
              <a:solidFill>
                <a:srgbClr val="00205C"/>
              </a:solidFill>
              <a:latin typeface="Gotham Bold" pitchFamily="50" charset="0"/>
            </a:endParaRPr>
          </a:p>
        </p:txBody>
      </p:sp>
      <p:sp>
        <p:nvSpPr>
          <p:cNvPr id="51" name="Metin kutusu 50">
            <a:extLst>
              <a:ext uri="{FF2B5EF4-FFF2-40B4-BE49-F238E27FC236}">
                <a16:creationId xmlns="" xmlns:a16="http://schemas.microsoft.com/office/drawing/2014/main" id="{AC5B9468-BF91-4FB7-85FA-51CA2BA4F6E8}"/>
              </a:ext>
            </a:extLst>
          </p:cNvPr>
          <p:cNvSpPr txBox="1"/>
          <p:nvPr/>
        </p:nvSpPr>
        <p:spPr>
          <a:xfrm>
            <a:off x="8149583" y="3393568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 smtClean="0">
                <a:solidFill>
                  <a:srgbClr val="00205C"/>
                </a:solidFill>
                <a:latin typeface="Gotham Bold" pitchFamily="50" charset="0"/>
              </a:rPr>
              <a:t>1</a:t>
            </a:r>
            <a:endParaRPr lang="tr-TR" sz="1600" dirty="0">
              <a:solidFill>
                <a:srgbClr val="00205C"/>
              </a:solidFill>
              <a:latin typeface="Gotham Bold" pitchFamily="50" charset="0"/>
            </a:endParaRPr>
          </a:p>
        </p:txBody>
      </p:sp>
      <p:sp>
        <p:nvSpPr>
          <p:cNvPr id="52" name="Metin kutusu 51">
            <a:extLst>
              <a:ext uri="{FF2B5EF4-FFF2-40B4-BE49-F238E27FC236}">
                <a16:creationId xmlns="" xmlns:a16="http://schemas.microsoft.com/office/drawing/2014/main" id="{57A1471F-E297-445A-A7CB-F901C65C4999}"/>
              </a:ext>
            </a:extLst>
          </p:cNvPr>
          <p:cNvSpPr txBox="1"/>
          <p:nvPr/>
        </p:nvSpPr>
        <p:spPr>
          <a:xfrm>
            <a:off x="8812003" y="3395132"/>
            <a:ext cx="253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rgbClr val="00205C"/>
                </a:solidFill>
                <a:latin typeface="Gotham Bold" pitchFamily="50" charset="0"/>
              </a:rPr>
              <a:t>-</a:t>
            </a:r>
          </a:p>
        </p:txBody>
      </p:sp>
      <p:sp>
        <p:nvSpPr>
          <p:cNvPr id="53" name="Metin kutusu 52">
            <a:extLst>
              <a:ext uri="{FF2B5EF4-FFF2-40B4-BE49-F238E27FC236}">
                <a16:creationId xmlns="" xmlns:a16="http://schemas.microsoft.com/office/drawing/2014/main" id="{91F4A12A-8BBF-443B-BAFA-75A7465EA157}"/>
              </a:ext>
            </a:extLst>
          </p:cNvPr>
          <p:cNvSpPr txBox="1"/>
          <p:nvPr/>
        </p:nvSpPr>
        <p:spPr>
          <a:xfrm>
            <a:off x="9462610" y="3404052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rgbClr val="00205C"/>
                </a:solidFill>
                <a:latin typeface="Gotham Bold" pitchFamily="50" charset="0"/>
              </a:rPr>
              <a:t>2</a:t>
            </a:r>
          </a:p>
        </p:txBody>
      </p:sp>
      <p:sp>
        <p:nvSpPr>
          <p:cNvPr id="54" name="Metin kutusu 53">
            <a:extLst>
              <a:ext uri="{FF2B5EF4-FFF2-40B4-BE49-F238E27FC236}">
                <a16:creationId xmlns="" xmlns:a16="http://schemas.microsoft.com/office/drawing/2014/main" id="{F96A6887-6345-4937-8FD8-EF5F7336503D}"/>
              </a:ext>
            </a:extLst>
          </p:cNvPr>
          <p:cNvSpPr txBox="1"/>
          <p:nvPr/>
        </p:nvSpPr>
        <p:spPr>
          <a:xfrm>
            <a:off x="10108973" y="3401519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rgbClr val="00205C"/>
                </a:solidFill>
                <a:latin typeface="Gotham Bold" pitchFamily="50" charset="0"/>
              </a:rPr>
              <a:t>4</a:t>
            </a:r>
          </a:p>
        </p:txBody>
      </p:sp>
      <p:sp>
        <p:nvSpPr>
          <p:cNvPr id="55" name="Metin kutusu 54">
            <a:extLst>
              <a:ext uri="{FF2B5EF4-FFF2-40B4-BE49-F238E27FC236}">
                <a16:creationId xmlns="" xmlns:a16="http://schemas.microsoft.com/office/drawing/2014/main" id="{D69B47A3-86D6-4C9C-9DDB-63BC43FF1082}"/>
              </a:ext>
            </a:extLst>
          </p:cNvPr>
          <p:cNvSpPr txBox="1"/>
          <p:nvPr/>
        </p:nvSpPr>
        <p:spPr>
          <a:xfrm>
            <a:off x="7290015" y="5596390"/>
            <a:ext cx="6677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chemeClr val="bg1"/>
                </a:solidFill>
                <a:latin typeface="Gotham Book" panose="02000604040000020004" pitchFamily="50" charset="0"/>
              </a:rPr>
              <a:t>2015</a:t>
            </a:r>
          </a:p>
        </p:txBody>
      </p:sp>
      <p:sp>
        <p:nvSpPr>
          <p:cNvPr id="56" name="Metin kutusu 55">
            <a:extLst>
              <a:ext uri="{FF2B5EF4-FFF2-40B4-BE49-F238E27FC236}">
                <a16:creationId xmlns="" xmlns:a16="http://schemas.microsoft.com/office/drawing/2014/main" id="{D171EF38-9812-4BC1-A26F-155DE15E5922}"/>
              </a:ext>
            </a:extLst>
          </p:cNvPr>
          <p:cNvSpPr txBox="1"/>
          <p:nvPr/>
        </p:nvSpPr>
        <p:spPr>
          <a:xfrm>
            <a:off x="7962545" y="5585906"/>
            <a:ext cx="661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chemeClr val="bg1"/>
                </a:solidFill>
                <a:latin typeface="Gotham Book" panose="02000604040000020004" pitchFamily="50" charset="0"/>
              </a:rPr>
              <a:t>2016</a:t>
            </a:r>
          </a:p>
        </p:txBody>
      </p:sp>
      <p:sp>
        <p:nvSpPr>
          <p:cNvPr id="57" name="Metin kutusu 56">
            <a:extLst>
              <a:ext uri="{FF2B5EF4-FFF2-40B4-BE49-F238E27FC236}">
                <a16:creationId xmlns="" xmlns:a16="http://schemas.microsoft.com/office/drawing/2014/main" id="{F9308DAA-6590-410F-A6B1-48CA68675B59}"/>
              </a:ext>
            </a:extLst>
          </p:cNvPr>
          <p:cNvSpPr txBox="1"/>
          <p:nvPr/>
        </p:nvSpPr>
        <p:spPr>
          <a:xfrm>
            <a:off x="8613744" y="5587470"/>
            <a:ext cx="650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chemeClr val="bg1"/>
                </a:solidFill>
                <a:latin typeface="Gotham Book" panose="02000604040000020004" pitchFamily="50" charset="0"/>
              </a:rPr>
              <a:t>2017</a:t>
            </a:r>
          </a:p>
        </p:txBody>
      </p:sp>
      <p:sp>
        <p:nvSpPr>
          <p:cNvPr id="58" name="Metin kutusu 57">
            <a:extLst>
              <a:ext uri="{FF2B5EF4-FFF2-40B4-BE49-F238E27FC236}">
                <a16:creationId xmlns="" xmlns:a16="http://schemas.microsoft.com/office/drawing/2014/main" id="{D23EAE70-878B-405E-BA9A-8C777FD9A19F}"/>
              </a:ext>
            </a:extLst>
          </p:cNvPr>
          <p:cNvSpPr txBox="1"/>
          <p:nvPr/>
        </p:nvSpPr>
        <p:spPr>
          <a:xfrm>
            <a:off x="9277174" y="5596390"/>
            <a:ext cx="658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chemeClr val="bg1"/>
                </a:solidFill>
                <a:latin typeface="Gotham Book" panose="02000604040000020004" pitchFamily="50" charset="0"/>
              </a:rPr>
              <a:t>2018</a:t>
            </a:r>
          </a:p>
        </p:txBody>
      </p:sp>
      <p:sp>
        <p:nvSpPr>
          <p:cNvPr id="59" name="Metin kutusu 58">
            <a:extLst>
              <a:ext uri="{FF2B5EF4-FFF2-40B4-BE49-F238E27FC236}">
                <a16:creationId xmlns="" xmlns:a16="http://schemas.microsoft.com/office/drawing/2014/main" id="{D7615F08-2560-4C41-AAA6-0AB568149A53}"/>
              </a:ext>
            </a:extLst>
          </p:cNvPr>
          <p:cNvSpPr txBox="1"/>
          <p:nvPr/>
        </p:nvSpPr>
        <p:spPr>
          <a:xfrm>
            <a:off x="9921934" y="5593857"/>
            <a:ext cx="661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chemeClr val="bg1"/>
                </a:solidFill>
                <a:latin typeface="Gotham Book" panose="02000604040000020004" pitchFamily="50" charset="0"/>
              </a:rPr>
              <a:t>2019</a:t>
            </a:r>
          </a:p>
        </p:txBody>
      </p:sp>
      <p:sp>
        <p:nvSpPr>
          <p:cNvPr id="60" name="Metin kutusu 59">
            <a:extLst>
              <a:ext uri="{FF2B5EF4-FFF2-40B4-BE49-F238E27FC236}">
                <a16:creationId xmlns="" xmlns:a16="http://schemas.microsoft.com/office/drawing/2014/main" id="{D6DC4FE9-F96B-4043-9416-7C0C7D193460}"/>
              </a:ext>
            </a:extLst>
          </p:cNvPr>
          <p:cNvSpPr txBox="1"/>
          <p:nvPr/>
        </p:nvSpPr>
        <p:spPr>
          <a:xfrm>
            <a:off x="7497091" y="5873706"/>
            <a:ext cx="253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 smtClean="0">
                <a:solidFill>
                  <a:srgbClr val="00205C"/>
                </a:solidFill>
                <a:latin typeface="Gotham Bold" pitchFamily="50" charset="0"/>
              </a:rPr>
              <a:t>-</a:t>
            </a:r>
            <a:endParaRPr lang="tr-TR" sz="1600" dirty="0">
              <a:solidFill>
                <a:srgbClr val="00205C"/>
              </a:solidFill>
              <a:latin typeface="Gotham Bold" pitchFamily="50" charset="0"/>
            </a:endParaRPr>
          </a:p>
        </p:txBody>
      </p:sp>
      <p:sp>
        <p:nvSpPr>
          <p:cNvPr id="61" name="Metin kutusu 60">
            <a:extLst>
              <a:ext uri="{FF2B5EF4-FFF2-40B4-BE49-F238E27FC236}">
                <a16:creationId xmlns="" xmlns:a16="http://schemas.microsoft.com/office/drawing/2014/main" id="{818ED66B-25F8-4BF4-BC5F-5E38952E493F}"/>
              </a:ext>
            </a:extLst>
          </p:cNvPr>
          <p:cNvSpPr txBox="1"/>
          <p:nvPr/>
        </p:nvSpPr>
        <p:spPr>
          <a:xfrm>
            <a:off x="8149583" y="5863222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 smtClean="0">
                <a:solidFill>
                  <a:srgbClr val="00205C"/>
                </a:solidFill>
                <a:latin typeface="Gotham Bold" pitchFamily="50" charset="0"/>
              </a:rPr>
              <a:t>1</a:t>
            </a:r>
            <a:endParaRPr lang="tr-TR" sz="1600" dirty="0">
              <a:solidFill>
                <a:srgbClr val="00205C"/>
              </a:solidFill>
              <a:latin typeface="Gotham Bold" pitchFamily="50" charset="0"/>
            </a:endParaRPr>
          </a:p>
        </p:txBody>
      </p:sp>
      <p:sp>
        <p:nvSpPr>
          <p:cNvPr id="62" name="Metin kutusu 61">
            <a:extLst>
              <a:ext uri="{FF2B5EF4-FFF2-40B4-BE49-F238E27FC236}">
                <a16:creationId xmlns="" xmlns:a16="http://schemas.microsoft.com/office/drawing/2014/main" id="{4A0B5B5F-BD00-40FD-BCE4-265A15559D76}"/>
              </a:ext>
            </a:extLst>
          </p:cNvPr>
          <p:cNvSpPr txBox="1"/>
          <p:nvPr/>
        </p:nvSpPr>
        <p:spPr>
          <a:xfrm>
            <a:off x="8795172" y="5864786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 smtClean="0">
                <a:solidFill>
                  <a:srgbClr val="00205C"/>
                </a:solidFill>
                <a:latin typeface="Gotham Bold" pitchFamily="50" charset="0"/>
              </a:rPr>
              <a:t>3</a:t>
            </a:r>
            <a:endParaRPr lang="tr-TR" sz="1600" dirty="0">
              <a:solidFill>
                <a:srgbClr val="00205C"/>
              </a:solidFill>
              <a:latin typeface="Gotham Bold" pitchFamily="50" charset="0"/>
            </a:endParaRPr>
          </a:p>
        </p:txBody>
      </p:sp>
      <p:sp>
        <p:nvSpPr>
          <p:cNvPr id="63" name="Metin kutusu 62">
            <a:extLst>
              <a:ext uri="{FF2B5EF4-FFF2-40B4-BE49-F238E27FC236}">
                <a16:creationId xmlns="" xmlns:a16="http://schemas.microsoft.com/office/drawing/2014/main" id="{28756DD8-A952-4021-9EAC-185E7067BFAA}"/>
              </a:ext>
            </a:extLst>
          </p:cNvPr>
          <p:cNvSpPr txBox="1"/>
          <p:nvPr/>
        </p:nvSpPr>
        <p:spPr>
          <a:xfrm>
            <a:off x="9462610" y="5873706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 smtClean="0">
                <a:solidFill>
                  <a:srgbClr val="00205C"/>
                </a:solidFill>
                <a:latin typeface="Gotham Bold" pitchFamily="50" charset="0"/>
              </a:rPr>
              <a:t>3</a:t>
            </a:r>
            <a:endParaRPr lang="tr-TR" sz="1600" dirty="0">
              <a:solidFill>
                <a:srgbClr val="00205C"/>
              </a:solidFill>
              <a:latin typeface="Gotham Bold" pitchFamily="50" charset="0"/>
            </a:endParaRPr>
          </a:p>
        </p:txBody>
      </p:sp>
      <p:sp>
        <p:nvSpPr>
          <p:cNvPr id="64" name="Metin kutusu 63">
            <a:extLst>
              <a:ext uri="{FF2B5EF4-FFF2-40B4-BE49-F238E27FC236}">
                <a16:creationId xmlns="" xmlns:a16="http://schemas.microsoft.com/office/drawing/2014/main" id="{66D42BDA-6CE0-427D-AB3F-1F068DBC801F}"/>
              </a:ext>
            </a:extLst>
          </p:cNvPr>
          <p:cNvSpPr txBox="1"/>
          <p:nvPr/>
        </p:nvSpPr>
        <p:spPr>
          <a:xfrm>
            <a:off x="10108973" y="5871173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 smtClean="0">
                <a:solidFill>
                  <a:srgbClr val="00205C"/>
                </a:solidFill>
                <a:latin typeface="Gotham Bold" pitchFamily="50" charset="0"/>
              </a:rPr>
              <a:t>1</a:t>
            </a:r>
            <a:endParaRPr lang="tr-TR" sz="1600" dirty="0">
              <a:solidFill>
                <a:srgbClr val="00205C"/>
              </a:solidFill>
              <a:latin typeface="Gotham Bold" pitchFamily="50" charset="0"/>
            </a:endParaRPr>
          </a:p>
        </p:txBody>
      </p:sp>
      <p:sp>
        <p:nvSpPr>
          <p:cNvPr id="65" name="Metin kutusu 64">
            <a:extLst>
              <a:ext uri="{FF2B5EF4-FFF2-40B4-BE49-F238E27FC236}">
                <a16:creationId xmlns="" xmlns:a16="http://schemas.microsoft.com/office/drawing/2014/main" id="{79A3DF6C-53D4-417A-86A3-B2E0BC0CBB50}"/>
              </a:ext>
            </a:extLst>
          </p:cNvPr>
          <p:cNvSpPr txBox="1"/>
          <p:nvPr/>
        </p:nvSpPr>
        <p:spPr>
          <a:xfrm>
            <a:off x="2004925" y="4904672"/>
            <a:ext cx="2815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Değişim </a:t>
            </a:r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Programları (</a:t>
            </a:r>
            <a:r>
              <a:rPr lang="tr-TR" sz="1600" dirty="0" err="1" smtClean="0">
                <a:solidFill>
                  <a:srgbClr val="00205C"/>
                </a:solidFill>
                <a:latin typeface="Gotham Medium" panose="02000604030000020004" pitchFamily="50" charset="0"/>
              </a:rPr>
              <a:t>Erasmus</a:t>
            </a:r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)</a:t>
            </a:r>
            <a:endParaRPr lang="tr-TR" sz="1600" dirty="0">
              <a:solidFill>
                <a:srgbClr val="00205C"/>
              </a:solidFill>
              <a:latin typeface="Gotham Medium" panose="02000604030000020004" pitchFamily="50" charset="0"/>
            </a:endParaRPr>
          </a:p>
          <a:p>
            <a:pPr algn="ctr"/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ile </a:t>
            </a:r>
            <a:r>
              <a:rPr lang="tr-TR" sz="1600" dirty="0">
                <a:solidFill>
                  <a:srgbClr val="00205C"/>
                </a:solidFill>
                <a:latin typeface="Gotham Bold" pitchFamily="50" charset="0"/>
              </a:rPr>
              <a:t>Giden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Öğrenci Sayısı</a:t>
            </a:r>
          </a:p>
        </p:txBody>
      </p:sp>
      <p:sp>
        <p:nvSpPr>
          <p:cNvPr id="66" name="Metin kutusu 65">
            <a:extLst>
              <a:ext uri="{FF2B5EF4-FFF2-40B4-BE49-F238E27FC236}">
                <a16:creationId xmlns="" xmlns:a16="http://schemas.microsoft.com/office/drawing/2014/main" id="{EAAF69D7-1101-40E1-9CFD-7824572F7830}"/>
              </a:ext>
            </a:extLst>
          </p:cNvPr>
          <p:cNvSpPr txBox="1"/>
          <p:nvPr/>
        </p:nvSpPr>
        <p:spPr>
          <a:xfrm>
            <a:off x="7538303" y="2499218"/>
            <a:ext cx="2815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Değişim </a:t>
            </a:r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Programları (</a:t>
            </a:r>
            <a:r>
              <a:rPr lang="tr-TR" sz="1600" dirty="0" err="1" smtClean="0">
                <a:solidFill>
                  <a:srgbClr val="00205C"/>
                </a:solidFill>
                <a:latin typeface="Gotham Medium" panose="02000604030000020004" pitchFamily="50" charset="0"/>
              </a:rPr>
              <a:t>Erasmus</a:t>
            </a:r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)</a:t>
            </a:r>
            <a:endParaRPr lang="tr-TR" sz="1600" dirty="0">
              <a:solidFill>
                <a:srgbClr val="00205C"/>
              </a:solidFill>
              <a:latin typeface="Gotham Medium" panose="02000604030000020004" pitchFamily="50" charset="0"/>
            </a:endParaRPr>
          </a:p>
          <a:p>
            <a:pPr algn="ctr"/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ile </a:t>
            </a:r>
            <a:r>
              <a:rPr lang="tr-TR" sz="1600" dirty="0">
                <a:solidFill>
                  <a:srgbClr val="00205C"/>
                </a:solidFill>
                <a:latin typeface="Gotham Bold" pitchFamily="50" charset="0"/>
              </a:rPr>
              <a:t>Gelen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Öğretim Elemanı</a:t>
            </a:r>
          </a:p>
        </p:txBody>
      </p:sp>
      <p:sp>
        <p:nvSpPr>
          <p:cNvPr id="67" name="Metin kutusu 66">
            <a:extLst>
              <a:ext uri="{FF2B5EF4-FFF2-40B4-BE49-F238E27FC236}">
                <a16:creationId xmlns="" xmlns:a16="http://schemas.microsoft.com/office/drawing/2014/main" id="{4B8C4C08-BEFC-4EBC-A4FA-F443C8A46588}"/>
              </a:ext>
            </a:extLst>
          </p:cNvPr>
          <p:cNvSpPr txBox="1"/>
          <p:nvPr/>
        </p:nvSpPr>
        <p:spPr>
          <a:xfrm>
            <a:off x="7502168" y="4917506"/>
            <a:ext cx="2866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Değişim </a:t>
            </a:r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Programları (</a:t>
            </a:r>
            <a:r>
              <a:rPr lang="tr-TR" sz="1600" dirty="0" err="1" smtClean="0">
                <a:solidFill>
                  <a:srgbClr val="00205C"/>
                </a:solidFill>
                <a:latin typeface="Gotham Medium" panose="02000604030000020004" pitchFamily="50" charset="0"/>
              </a:rPr>
              <a:t>Erasmus</a:t>
            </a:r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)</a:t>
            </a:r>
            <a:endParaRPr lang="tr-TR" sz="1600" dirty="0">
              <a:solidFill>
                <a:srgbClr val="00205C"/>
              </a:solidFill>
              <a:latin typeface="Gotham Medium" panose="02000604030000020004" pitchFamily="50" charset="0"/>
            </a:endParaRPr>
          </a:p>
          <a:p>
            <a:pPr algn="ctr"/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ile </a:t>
            </a:r>
            <a:r>
              <a:rPr lang="tr-TR" sz="1600" dirty="0">
                <a:solidFill>
                  <a:srgbClr val="00205C"/>
                </a:solidFill>
                <a:latin typeface="Gotham Bold" pitchFamily="50" charset="0"/>
              </a:rPr>
              <a:t>Giden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Öğretim Elemanı</a:t>
            </a:r>
          </a:p>
        </p:txBody>
      </p:sp>
      <p:grpSp>
        <p:nvGrpSpPr>
          <p:cNvPr id="69" name="Grup 68">
            <a:extLst>
              <a:ext uri="{FF2B5EF4-FFF2-40B4-BE49-F238E27FC236}">
                <a16:creationId xmlns="" xmlns:a16="http://schemas.microsoft.com/office/drawing/2014/main" id="{F2B62DD0-5BB1-415D-BF2D-4B830FEC0CCD}"/>
              </a:ext>
            </a:extLst>
          </p:cNvPr>
          <p:cNvGrpSpPr/>
          <p:nvPr/>
        </p:nvGrpSpPr>
        <p:grpSpPr>
          <a:xfrm>
            <a:off x="332247" y="0"/>
            <a:ext cx="1192985" cy="1336404"/>
            <a:chOff x="475122" y="43031"/>
            <a:chExt cx="1192985" cy="1336404"/>
          </a:xfrm>
        </p:grpSpPr>
        <p:pic>
          <p:nvPicPr>
            <p:cNvPr id="70" name="Resim 69">
              <a:extLst>
                <a:ext uri="{FF2B5EF4-FFF2-40B4-BE49-F238E27FC236}">
                  <a16:creationId xmlns="" xmlns:a16="http://schemas.microsoft.com/office/drawing/2014/main" id="{4C95E000-4DF4-4259-9777-468EC69FB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22" y="43031"/>
              <a:ext cx="1192985" cy="1336404"/>
            </a:xfrm>
            <a:prstGeom prst="rect">
              <a:avLst/>
            </a:prstGeom>
          </p:spPr>
        </p:pic>
        <p:pic>
          <p:nvPicPr>
            <p:cNvPr id="71" name="Resim 70">
              <a:extLst>
                <a:ext uri="{FF2B5EF4-FFF2-40B4-BE49-F238E27FC236}">
                  <a16:creationId xmlns="" xmlns:a16="http://schemas.microsoft.com/office/drawing/2014/main" id="{DDC8430D-7BE5-4773-9335-A9768910D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841" y="217435"/>
              <a:ext cx="1097545" cy="1097545"/>
            </a:xfrm>
            <a:prstGeom prst="rect">
              <a:avLst/>
            </a:prstGeom>
          </p:spPr>
        </p:pic>
      </p:grpSp>
      <p:pic>
        <p:nvPicPr>
          <p:cNvPr id="72" name="Resim 71">
            <a:extLst>
              <a:ext uri="{FF2B5EF4-FFF2-40B4-BE49-F238E27FC236}">
                <a16:creationId xmlns="" xmlns:a16="http://schemas.microsoft.com/office/drawing/2014/main" id="{5DCDCE03-F183-43DC-8CE2-CAC024A5B35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4" y="311010"/>
            <a:ext cx="818450" cy="819570"/>
          </a:xfrm>
          <a:prstGeom prst="rect">
            <a:avLst/>
          </a:prstGeom>
        </p:spPr>
      </p:pic>
      <p:grpSp>
        <p:nvGrpSpPr>
          <p:cNvPr id="74" name="Grup 73">
            <a:extLst>
              <a:ext uri="{FF2B5EF4-FFF2-40B4-BE49-F238E27FC236}">
                <a16:creationId xmlns="" xmlns:a16="http://schemas.microsoft.com/office/drawing/2014/main" id="{01435FB4-278A-4514-99ED-2F29FBBF0A5D}"/>
              </a:ext>
            </a:extLst>
          </p:cNvPr>
          <p:cNvGrpSpPr/>
          <p:nvPr/>
        </p:nvGrpSpPr>
        <p:grpSpPr>
          <a:xfrm>
            <a:off x="0" y="6381355"/>
            <a:ext cx="12192000" cy="461665"/>
            <a:chOff x="0" y="6381355"/>
            <a:chExt cx="12192000" cy="461665"/>
          </a:xfrm>
        </p:grpSpPr>
        <p:cxnSp>
          <p:nvCxnSpPr>
            <p:cNvPr id="75" name="Düz Bağlayıcı 74">
              <a:extLst>
                <a:ext uri="{FF2B5EF4-FFF2-40B4-BE49-F238E27FC236}">
                  <a16:creationId xmlns="" xmlns:a16="http://schemas.microsoft.com/office/drawing/2014/main" id="{7080A68F-F54D-4C88-83B8-F1E8B0B350EA}"/>
                </a:ext>
              </a:extLst>
            </p:cNvPr>
            <p:cNvCxnSpPr/>
            <p:nvPr/>
          </p:nvCxnSpPr>
          <p:spPr>
            <a:xfrm>
              <a:off x="0" y="6610525"/>
              <a:ext cx="12192000" cy="0"/>
            </a:xfrm>
            <a:prstGeom prst="line">
              <a:avLst/>
            </a:prstGeom>
            <a:ln w="28575">
              <a:solidFill>
                <a:srgbClr val="A9936E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6" name="Dikdörtgen 75">
              <a:extLst>
                <a:ext uri="{FF2B5EF4-FFF2-40B4-BE49-F238E27FC236}">
                  <a16:creationId xmlns="" xmlns:a16="http://schemas.microsoft.com/office/drawing/2014/main" id="{BA45DDC7-E39E-4BDB-995B-65C20AF90BC7}"/>
                </a:ext>
              </a:extLst>
            </p:cNvPr>
            <p:cNvSpPr/>
            <p:nvPr/>
          </p:nvSpPr>
          <p:spPr>
            <a:xfrm>
              <a:off x="4953125" y="6381355"/>
              <a:ext cx="2266582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tr-TR" sz="1200" dirty="0">
                  <a:solidFill>
                    <a:srgbClr val="00205C"/>
                  </a:solidFill>
                  <a:latin typeface="Gotham Book" panose="02000604040000020004" pitchFamily="50" charset="0"/>
                </a:rPr>
                <a:t>Y.T.Ü. </a:t>
              </a:r>
              <a:r>
                <a:rPr lang="tr-TR" sz="1200" dirty="0" smtClean="0">
                  <a:solidFill>
                    <a:srgbClr val="00205C"/>
                  </a:solidFill>
                  <a:latin typeface="Gotham Book" panose="02000604040000020004" pitchFamily="50" charset="0"/>
                </a:rPr>
                <a:t>MİMARLIK FAKÜLTESİ</a:t>
              </a:r>
              <a:endParaRPr lang="tr-TR" sz="1200" dirty="0">
                <a:solidFill>
                  <a:srgbClr val="00205C"/>
                </a:solidFill>
                <a:latin typeface="Gotham Book" panose="02000604040000020004" pitchFamily="50" charset="0"/>
              </a:endParaRPr>
            </a:p>
            <a:p>
              <a:pPr algn="ctr"/>
              <a:r>
                <a:rPr lang="tr-TR" sz="1200" dirty="0" smtClean="0">
                  <a:solidFill>
                    <a:srgbClr val="00205C"/>
                  </a:solidFill>
                  <a:latin typeface="Gotham Bold" pitchFamily="50" charset="0"/>
                </a:rPr>
                <a:t>MİMARLIK BÖLÜMÜ</a:t>
              </a:r>
              <a:endParaRPr lang="tr-TR" sz="1200" dirty="0">
                <a:solidFill>
                  <a:srgbClr val="00205C"/>
                </a:solidFill>
                <a:latin typeface="Gotham Bold" pitchFamily="50" charset="0"/>
              </a:endParaRPr>
            </a:p>
          </p:txBody>
        </p:sp>
      </p:grpSp>
      <p:sp>
        <p:nvSpPr>
          <p:cNvPr id="78" name="Dikdörtgen 77">
            <a:extLst>
              <a:ext uri="{FF2B5EF4-FFF2-40B4-BE49-F238E27FC236}">
                <a16:creationId xmlns="" xmlns:a16="http://schemas.microsoft.com/office/drawing/2014/main" id="{D7B3289D-F364-4C78-957E-D7F973355781}"/>
              </a:ext>
            </a:extLst>
          </p:cNvPr>
          <p:cNvSpPr/>
          <p:nvPr/>
        </p:nvSpPr>
        <p:spPr>
          <a:xfrm>
            <a:off x="1620386" y="455167"/>
            <a:ext cx="391806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ok" panose="02000604040000020004" pitchFamily="50" charset="0"/>
              </a:rPr>
              <a:t>EĞİTİM VE ÖĞRETİM</a:t>
            </a:r>
          </a:p>
        </p:txBody>
      </p:sp>
      <p:sp>
        <p:nvSpPr>
          <p:cNvPr id="79" name="Dikdörtgen 78">
            <a:extLst>
              <a:ext uri="{FF2B5EF4-FFF2-40B4-BE49-F238E27FC236}">
                <a16:creationId xmlns="" xmlns:a16="http://schemas.microsoft.com/office/drawing/2014/main" id="{AC4E417C-B90C-4AF0-83F7-51D63A530D20}"/>
              </a:ext>
            </a:extLst>
          </p:cNvPr>
          <p:cNvSpPr/>
          <p:nvPr/>
        </p:nvSpPr>
        <p:spPr>
          <a:xfrm>
            <a:off x="1637022" y="825914"/>
            <a:ext cx="417934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 smtClean="0">
                <a:solidFill>
                  <a:srgbClr val="00205C"/>
                </a:solidFill>
                <a:latin typeface="Gotham Book" panose="02000604040000020004" pitchFamily="50" charset="0"/>
              </a:rPr>
              <a:t>ULUSLARARASILAŞMA</a:t>
            </a:r>
            <a:endParaRPr lang="tr-TR" sz="2800" dirty="0">
              <a:solidFill>
                <a:srgbClr val="FF0000"/>
              </a:solidFill>
              <a:latin typeface="Gotham Book" panose="02000604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77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1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79" grpId="0"/>
    </p:bldLst>
  </p:timing>
</p:sld>
</file>

<file path=ppt/theme/theme1.xml><?xml version="1.0" encoding="utf-8"?>
<a:theme xmlns:a="http://schemas.openxmlformats.org/drawingml/2006/main" name="Office Teması">
  <a:themeElements>
    <a:clrScheme name="Özel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05C"/>
      </a:accent1>
      <a:accent2>
        <a:srgbClr val="A9936E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1812</TotalTime>
  <Words>1202</Words>
  <Application>Microsoft Office PowerPoint</Application>
  <PresentationFormat>Geniş ekran</PresentationFormat>
  <Paragraphs>400</Paragraphs>
  <Slides>18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Gotham Bold</vt:lpstr>
      <vt:lpstr>Gotham Book</vt:lpstr>
      <vt:lpstr>Gotham Medium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Tasarım Eğitim Forumu, 22.05.2018  </vt:lpstr>
      <vt:lpstr>Mimarlığa Merhaba Etkinliği, 23.09.2019, Oditoryum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Erhan Öztürk</dc:creator>
  <cp:lastModifiedBy>Supervisor</cp:lastModifiedBy>
  <cp:revision>158</cp:revision>
  <dcterms:created xsi:type="dcterms:W3CDTF">2020-01-02T08:04:05Z</dcterms:created>
  <dcterms:modified xsi:type="dcterms:W3CDTF">2020-03-17T08:47:16Z</dcterms:modified>
</cp:coreProperties>
</file>